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58" r:id="rId4"/>
    <p:sldId id="259" r:id="rId5"/>
    <p:sldId id="260" r:id="rId6"/>
    <p:sldId id="265" r:id="rId7"/>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EE32"/>
    <a:srgbClr val="008000"/>
    <a:srgbClr val="00FFFF"/>
    <a:srgbClr val="4CEE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658" autoAdjust="0"/>
    <p:restoredTop sz="94629" autoAdjust="0"/>
  </p:normalViewPr>
  <p:slideViewPr>
    <p:cSldViewPr>
      <p:cViewPr varScale="1">
        <p:scale>
          <a:sx n="69" d="100"/>
          <a:sy n="69" d="100"/>
        </p:scale>
        <p:origin x="77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5" name="Footer Placeholder 4"/>
          <p:cNvSpPr>
            <a:spLocks noGrp="1"/>
          </p:cNvSpPr>
          <p:nvPr>
            <p:ph type="ftr" sz="quarter" idx="11"/>
          </p:nvPr>
        </p:nvSpPr>
        <p:spPr/>
        <p:txBody>
          <a:bodyPr/>
          <a:lstStyle/>
          <a:p>
            <a:endParaRPr lang="pl-PL" dirty="0"/>
          </a:p>
        </p:txBody>
      </p:sp>
      <p:sp>
        <p:nvSpPr>
          <p:cNvPr id="6" name="Slide Number Placeholder 5"/>
          <p:cNvSpPr>
            <a:spLocks noGrp="1"/>
          </p:cNvSpPr>
          <p:nvPr>
            <p:ph type="sldNum" sz="quarter" idx="12"/>
          </p:nvPr>
        </p:nvSpPr>
        <p:spPr/>
        <p:txBody>
          <a:bodyPr/>
          <a:lstStyle/>
          <a:p>
            <a:fld id="{63F7DBD0-BE79-4BD0-9845-A710FC6238AE}" type="slidenum">
              <a:rPr lang="pl-PL" smtClean="0"/>
              <a:t>‹#›</a:t>
            </a:fld>
            <a:endParaRPr lang="pl-PL"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pl-PL" smtClean="0"/>
              <a:t>Kliknij, aby edytować styl</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5" name="Footer Placeholder 4"/>
          <p:cNvSpPr>
            <a:spLocks noGrp="1"/>
          </p:cNvSpPr>
          <p:nvPr>
            <p:ph type="ftr" sz="quarter" idx="11"/>
          </p:nvPr>
        </p:nvSpPr>
        <p:spPr/>
        <p:txBody>
          <a:bodyPr/>
          <a:lstStyle/>
          <a:p>
            <a:endParaRPr lang="pl-PL" dirty="0"/>
          </a:p>
        </p:txBody>
      </p:sp>
      <p:sp>
        <p:nvSpPr>
          <p:cNvPr id="6" name="Slide Number Placeholder 5"/>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95" name="Title 94"/>
          <p:cNvSpPr>
            <a:spLocks noGrp="1"/>
          </p:cNvSpPr>
          <p:nvPr>
            <p:ph type="title"/>
          </p:nvPr>
        </p:nvSpPr>
        <p:spPr>
          <a:xfrm>
            <a:off x="457200" y="4463568"/>
            <a:ext cx="8305800" cy="1143000"/>
          </a:xfrm>
        </p:spPr>
        <p:txBody>
          <a:bodyPr/>
          <a:lstStyle/>
          <a:p>
            <a:r>
              <a:rPr lang="pl-PL" smtClean="0"/>
              <a:t>Kliknij, aby edytować styl</a:t>
            </a:r>
            <a:endParaRPr lang="en-US"/>
          </a:p>
        </p:txBody>
      </p:sp>
      <p:sp>
        <p:nvSpPr>
          <p:cNvPr id="2" name="Date Placeholder 1"/>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91" name="Footer Placeholder 90"/>
          <p:cNvSpPr>
            <a:spLocks noGrp="1"/>
          </p:cNvSpPr>
          <p:nvPr>
            <p:ph type="ftr" sz="quarter" idx="11"/>
          </p:nvPr>
        </p:nvSpPr>
        <p:spPr/>
        <p:txBody>
          <a:bodyPr/>
          <a:lstStyle/>
          <a:p>
            <a:endParaRPr lang="pl-PL" dirty="0"/>
          </a:p>
        </p:txBody>
      </p:sp>
      <p:sp>
        <p:nvSpPr>
          <p:cNvPr id="92" name="Slide Number Placeholder 91"/>
          <p:cNvSpPr>
            <a:spLocks noGrp="1"/>
          </p:cNvSpPr>
          <p:nvPr>
            <p:ph type="sldNum" sz="quarter" idx="12"/>
          </p:nvPr>
        </p:nvSpPr>
        <p:spPr/>
        <p:txBody>
          <a:bodyPr/>
          <a:lstStyle/>
          <a:p>
            <a:fld id="{63F7DBD0-BE79-4BD0-9845-A710FC6238AE}" type="slidenum">
              <a:rPr lang="pl-PL" smtClean="0"/>
              <a:t>‹#›</a:t>
            </a:fld>
            <a:endParaRPr lang="pl-PL"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Date Placeholder 4"/>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6" name="Footer Placeholder 5"/>
          <p:cNvSpPr>
            <a:spLocks noGrp="1"/>
          </p:cNvSpPr>
          <p:nvPr>
            <p:ph type="ftr" sz="quarter" idx="11"/>
          </p:nvPr>
        </p:nvSpPr>
        <p:spPr/>
        <p:txBody>
          <a:bodyPr/>
          <a:lstStyle/>
          <a:p>
            <a:endParaRPr lang="pl-PL" dirty="0"/>
          </a:p>
        </p:txBody>
      </p:sp>
      <p:sp>
        <p:nvSpPr>
          <p:cNvPr id="7" name="Slide Number Placeholder 6"/>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Date Placeholder 6"/>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8" name="Footer Placeholder 7"/>
          <p:cNvSpPr>
            <a:spLocks noGrp="1"/>
          </p:cNvSpPr>
          <p:nvPr>
            <p:ph type="ftr" sz="quarter" idx="11"/>
          </p:nvPr>
        </p:nvSpPr>
        <p:spPr/>
        <p:txBody>
          <a:bodyPr/>
          <a:lstStyle/>
          <a:p>
            <a:endParaRPr lang="pl-PL" dirty="0"/>
          </a:p>
        </p:txBody>
      </p:sp>
      <p:sp>
        <p:nvSpPr>
          <p:cNvPr id="9" name="Slide Number Placeholder 8"/>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Date Placeholder 2"/>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4" name="Footer Placeholder 3"/>
          <p:cNvSpPr>
            <a:spLocks noGrp="1"/>
          </p:cNvSpPr>
          <p:nvPr>
            <p:ph type="ftr" sz="quarter" idx="11"/>
          </p:nvPr>
        </p:nvSpPr>
        <p:spPr/>
        <p:txBody>
          <a:bodyPr/>
          <a:lstStyle/>
          <a:p>
            <a:endParaRPr lang="pl-PL" dirty="0"/>
          </a:p>
        </p:txBody>
      </p:sp>
      <p:sp>
        <p:nvSpPr>
          <p:cNvPr id="5" name="Slide Number Placeholder 4"/>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3" name="Footer Placeholder 2"/>
          <p:cNvSpPr>
            <a:spLocks noGrp="1"/>
          </p:cNvSpPr>
          <p:nvPr>
            <p:ph type="ftr" sz="quarter" idx="11"/>
          </p:nvPr>
        </p:nvSpPr>
        <p:spPr/>
        <p:txBody>
          <a:bodyPr/>
          <a:lstStyle/>
          <a:p>
            <a:endParaRPr lang="pl-PL" dirty="0"/>
          </a:p>
        </p:txBody>
      </p:sp>
      <p:sp>
        <p:nvSpPr>
          <p:cNvPr id="4" name="Slide Number Placeholder 3"/>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6" name="Footer Placeholder 5"/>
          <p:cNvSpPr>
            <a:spLocks noGrp="1"/>
          </p:cNvSpPr>
          <p:nvPr>
            <p:ph type="ftr" sz="quarter" idx="11"/>
          </p:nvPr>
        </p:nvSpPr>
        <p:spPr/>
        <p:txBody>
          <a:bodyPr/>
          <a:lstStyle/>
          <a:p>
            <a:endParaRPr lang="pl-PL" dirty="0"/>
          </a:p>
        </p:txBody>
      </p:sp>
      <p:sp>
        <p:nvSpPr>
          <p:cNvPr id="7" name="Slide Number Placeholder 6"/>
          <p:cNvSpPr>
            <a:spLocks noGrp="1"/>
          </p:cNvSpPr>
          <p:nvPr>
            <p:ph type="sldNum" sz="quarter" idx="12"/>
          </p:nvPr>
        </p:nvSpPr>
        <p:spPr/>
        <p:txBody>
          <a:bodyPr/>
          <a:lstStyle/>
          <a:p>
            <a:fld id="{63F7DBD0-BE79-4BD0-9845-A710FC6238AE}" type="slidenum">
              <a:rPr lang="pl-PL" smtClean="0"/>
              <a:t>‹#›</a:t>
            </a:fld>
            <a:endParaRPr lang="pl-PL"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pl-PL" smtClean="0"/>
              <a:t>Kliknij, aby edytować styl</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smtClean="0"/>
              <a:t>Kliknij ikonę, aby dodać obraz</a:t>
            </a:r>
            <a:endParaRPr lang="en-US" dirty="0"/>
          </a:p>
        </p:txBody>
      </p:sp>
      <p:sp>
        <p:nvSpPr>
          <p:cNvPr id="5" name="Date Placeholder 4"/>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6" name="Footer Placeholder 5"/>
          <p:cNvSpPr>
            <a:spLocks noGrp="1"/>
          </p:cNvSpPr>
          <p:nvPr>
            <p:ph type="ftr" sz="quarter" idx="11"/>
          </p:nvPr>
        </p:nvSpPr>
        <p:spPr/>
        <p:txBody>
          <a:bodyPr/>
          <a:lstStyle/>
          <a:p>
            <a:endParaRPr lang="pl-PL" dirty="0"/>
          </a:p>
        </p:txBody>
      </p:sp>
      <p:sp>
        <p:nvSpPr>
          <p:cNvPr id="7" name="Slide Number Placeholder 6"/>
          <p:cNvSpPr>
            <a:spLocks noGrp="1"/>
          </p:cNvSpPr>
          <p:nvPr>
            <p:ph type="sldNum" sz="quarter" idx="12"/>
          </p:nvPr>
        </p:nvSpPr>
        <p:spPr/>
        <p:txBody>
          <a:bodyPr/>
          <a:lstStyle/>
          <a:p>
            <a:fld id="{63F7DBD0-BE79-4BD0-9845-A710FC6238AE}" type="slidenum">
              <a:rPr lang="pl-PL" smtClean="0"/>
              <a:t>‹#›</a:t>
            </a:fld>
            <a:endParaRPr lang="pl-PL"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pl-PL" smtClean="0"/>
              <a:t>Kliknij, aby edytować styl</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5" name="Footer Placeholder 4"/>
          <p:cNvSpPr>
            <a:spLocks noGrp="1"/>
          </p:cNvSpPr>
          <p:nvPr>
            <p:ph type="ftr" sz="quarter" idx="11"/>
          </p:nvPr>
        </p:nvSpPr>
        <p:spPr/>
        <p:txBody>
          <a:bodyPr/>
          <a:lstStyle/>
          <a:p>
            <a:endParaRPr lang="pl-PL" dirty="0"/>
          </a:p>
        </p:txBody>
      </p:sp>
      <p:sp>
        <p:nvSpPr>
          <p:cNvPr id="6" name="Slide Number Placeholder 5"/>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Kliknij, aby edytować styl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79022434-C509-49ED-BCF5-FC2E5789F7DF}" type="datetimeFigureOut">
              <a:rPr lang="pl-PL" smtClean="0"/>
              <a:t>2019-04-24</a:t>
            </a:fld>
            <a:endParaRPr lang="pl-PL" dirty="0"/>
          </a:p>
        </p:txBody>
      </p:sp>
      <p:sp>
        <p:nvSpPr>
          <p:cNvPr id="5" name="Footer Placeholder 4"/>
          <p:cNvSpPr>
            <a:spLocks noGrp="1"/>
          </p:cNvSpPr>
          <p:nvPr>
            <p:ph type="ftr" sz="quarter" idx="11"/>
          </p:nvPr>
        </p:nvSpPr>
        <p:spPr/>
        <p:txBody>
          <a:bodyPr/>
          <a:lstStyle/>
          <a:p>
            <a:endParaRPr lang="pl-PL" dirty="0"/>
          </a:p>
        </p:txBody>
      </p:sp>
      <p:sp>
        <p:nvSpPr>
          <p:cNvPr id="6" name="Slide Number Placeholder 5"/>
          <p:cNvSpPr>
            <a:spLocks noGrp="1"/>
          </p:cNvSpPr>
          <p:nvPr>
            <p:ph type="sldNum" sz="quarter" idx="12"/>
          </p:nvPr>
        </p:nvSpPr>
        <p:spPr/>
        <p:txBody>
          <a:bodyPr/>
          <a:lstStyle/>
          <a:p>
            <a:fld id="{63F7DBD0-BE79-4BD0-9845-A710FC6238AE}" type="slidenum">
              <a:rPr lang="pl-PL" smtClean="0"/>
              <a:t>‹#›</a:t>
            </a:fld>
            <a:endParaRPr lang="pl-P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pl-PL" smtClean="0"/>
              <a:t>Kliknij, aby edytować styl</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79022434-C509-49ED-BCF5-FC2E5789F7DF}" type="datetimeFigureOut">
              <a:rPr lang="pl-PL" smtClean="0"/>
              <a:t>2019-04-24</a:t>
            </a:fld>
            <a:endParaRPr lang="pl-PL" dirty="0"/>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pl-PL" dirty="0"/>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63F7DBD0-BE79-4BD0-9845-A710FC6238AE}" type="slidenum">
              <a:rPr lang="pl-PL" smtClean="0"/>
              <a:t>‹#›</a:t>
            </a:fld>
            <a:endParaRPr lang="pl-PL"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4CEE40"/>
            </a:gs>
            <a:gs pos="50000">
              <a:srgbClr val="00B0F0"/>
            </a:gs>
            <a:gs pos="0">
              <a:srgbClr val="4DEE32"/>
            </a:gs>
            <a:gs pos="100000">
              <a:srgbClr val="FFC000"/>
            </a:gs>
          </a:gsLst>
          <a:lin ang="15600000" scaled="0"/>
          <a:tileRect/>
        </a:gradFill>
        <a:effectLst/>
      </p:bgPr>
    </p:bg>
    <p:spTree>
      <p:nvGrpSpPr>
        <p:cNvPr id="1" name=""/>
        <p:cNvGrpSpPr/>
        <p:nvPr/>
      </p:nvGrpSpPr>
      <p:grpSpPr>
        <a:xfrm>
          <a:off x="0" y="0"/>
          <a:ext cx="0" cy="0"/>
          <a:chOff x="0" y="0"/>
          <a:chExt cx="0" cy="0"/>
        </a:xfrm>
      </p:grpSpPr>
      <p:sp>
        <p:nvSpPr>
          <p:cNvPr id="3" name="pole tekstowe 2"/>
          <p:cNvSpPr txBox="1"/>
          <p:nvPr/>
        </p:nvSpPr>
        <p:spPr>
          <a:xfrm>
            <a:off x="1043608" y="2564904"/>
            <a:ext cx="9144000" cy="1107996"/>
          </a:xfrm>
          <a:prstGeom prst="rect">
            <a:avLst/>
          </a:prstGeom>
          <a:noFill/>
        </p:spPr>
        <p:txBody>
          <a:bodyPr wrap="square" rtlCol="0">
            <a:spAutoFit/>
          </a:bodyPr>
          <a:lstStyle/>
          <a:p>
            <a:r>
              <a:rPr lang="pl-PL" sz="5400" dirty="0" smtClean="0">
                <a:latin typeface="Calibri" pitchFamily="34" charset="0"/>
              </a:rPr>
              <a:t>Jak zdrowo się odżywiać ? </a:t>
            </a:r>
            <a:r>
              <a:rPr lang="pl-PL" sz="6600" dirty="0" smtClean="0">
                <a:latin typeface="Calibri" pitchFamily="34" charset="0"/>
              </a:rPr>
              <a:t> </a:t>
            </a:r>
            <a:endParaRPr lang="pl-PL" sz="6600" dirty="0">
              <a:latin typeface="Calibri" pitchFamily="34" charset="0"/>
            </a:endParaRPr>
          </a:p>
        </p:txBody>
      </p:sp>
    </p:spTree>
    <p:extLst>
      <p:ext uri="{BB962C8B-B14F-4D97-AF65-F5344CB8AC3E}">
        <p14:creationId xmlns:p14="http://schemas.microsoft.com/office/powerpoint/2010/main" val="639203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0" fill="hold"/>
                                        <p:tgtEl>
                                          <p:spTgt spid="3"/>
                                        </p:tgtEl>
                                        <p:attrNameLst>
                                          <p:attrName>ppt_x</p:attrName>
                                        </p:attrNameLst>
                                      </p:cBhvr>
                                      <p:tavLst>
                                        <p:tav tm="0">
                                          <p:val>
                                            <p:strVal val="#ppt_x"/>
                                          </p:val>
                                        </p:tav>
                                        <p:tav tm="100000">
                                          <p:val>
                                            <p:strVal val="#ppt_x"/>
                                          </p:val>
                                        </p:tav>
                                      </p:tavLst>
                                    </p:anim>
                                    <p:anim calcmode="lin" valueType="num">
                                      <p:cBhvr>
                                        <p:cTn id="8" dur="15000" fill="hold"/>
                                        <p:tgtEl>
                                          <p:spTgt spid="3"/>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6000">
              <a:srgbClr val="00B0F0"/>
            </a:gs>
            <a:gs pos="6000">
              <a:srgbClr val="FFC000"/>
            </a:gs>
            <a:gs pos="100000">
              <a:srgbClr val="4DEE32"/>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Prostokąt 2"/>
          <p:cNvSpPr/>
          <p:nvPr/>
        </p:nvSpPr>
        <p:spPr>
          <a:xfrm>
            <a:off x="95754" y="2780928"/>
            <a:ext cx="6102424" cy="430887"/>
          </a:xfrm>
          <a:prstGeom prst="rect">
            <a:avLst/>
          </a:prstGeom>
        </p:spPr>
        <p:txBody>
          <a:bodyPr wrap="square">
            <a:spAutoFit/>
          </a:bodyPr>
          <a:lstStyle/>
          <a:p>
            <a:endParaRPr lang="pl-PL" sz="2200" dirty="0"/>
          </a:p>
        </p:txBody>
      </p:sp>
      <p:sp>
        <p:nvSpPr>
          <p:cNvPr id="4" name="pole tekstowe 3"/>
          <p:cNvSpPr txBox="1"/>
          <p:nvPr/>
        </p:nvSpPr>
        <p:spPr>
          <a:xfrm>
            <a:off x="65117" y="260648"/>
            <a:ext cx="7632848" cy="646331"/>
          </a:xfrm>
          <a:prstGeom prst="rect">
            <a:avLst/>
          </a:prstGeom>
          <a:noFill/>
        </p:spPr>
        <p:txBody>
          <a:bodyPr wrap="square" rtlCol="0">
            <a:spAutoFit/>
          </a:bodyPr>
          <a:lstStyle/>
          <a:p>
            <a:r>
              <a:rPr lang="pl-PL" sz="3600" b="1" dirty="0" smtClean="0">
                <a:ln w="28575">
                  <a:solidFill>
                    <a:schemeClr val="tx1"/>
                  </a:solidFill>
                </a:ln>
                <a:solidFill>
                  <a:schemeClr val="bg1"/>
                </a:solidFill>
                <a:latin typeface="Calibri" pitchFamily="34" charset="0"/>
              </a:rPr>
              <a:t>Jak czytać piramidę żywienia ?</a:t>
            </a:r>
            <a:endParaRPr lang="pl-PL" sz="3600" b="1" dirty="0">
              <a:ln w="28575">
                <a:solidFill>
                  <a:schemeClr val="tx1"/>
                </a:solidFill>
              </a:ln>
              <a:solidFill>
                <a:schemeClr val="bg1"/>
              </a:solidFill>
              <a:latin typeface="Calibri" pitchFamily="34" charset="0"/>
            </a:endParaRPr>
          </a:p>
        </p:txBody>
      </p:sp>
      <p:sp>
        <p:nvSpPr>
          <p:cNvPr id="5" name="Trójkąt równoramienny 4"/>
          <p:cNvSpPr/>
          <p:nvPr/>
        </p:nvSpPr>
        <p:spPr>
          <a:xfrm>
            <a:off x="7081742" y="2996952"/>
            <a:ext cx="1810738" cy="2808312"/>
          </a:xfrm>
          <a:prstGeom prst="triangle">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cxnSp>
        <p:nvCxnSpPr>
          <p:cNvPr id="7" name="Łącznik prostoliniowy 6"/>
          <p:cNvCxnSpPr/>
          <p:nvPr/>
        </p:nvCxnSpPr>
        <p:spPr>
          <a:xfrm>
            <a:off x="7812360" y="3573016"/>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Łącznik prostoliniowy 11"/>
          <p:cNvCxnSpPr/>
          <p:nvPr/>
        </p:nvCxnSpPr>
        <p:spPr>
          <a:xfrm>
            <a:off x="7605464" y="4005064"/>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Łącznik prostoliniowy 13"/>
          <p:cNvCxnSpPr>
            <a:stCxn id="5" idx="1"/>
            <a:endCxn id="5" idx="5"/>
          </p:cNvCxnSpPr>
          <p:nvPr/>
        </p:nvCxnSpPr>
        <p:spPr>
          <a:xfrm>
            <a:off x="7534427" y="4401108"/>
            <a:ext cx="9053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a:off x="7380312" y="4812253"/>
            <a:ext cx="1152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Łącznik prostoliniowy 18"/>
          <p:cNvCxnSpPr/>
          <p:nvPr/>
        </p:nvCxnSpPr>
        <p:spPr>
          <a:xfrm flipV="1">
            <a:off x="3419872" y="5733256"/>
            <a:ext cx="72008"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Łącznik prostoliniowy 21"/>
          <p:cNvCxnSpPr/>
          <p:nvPr/>
        </p:nvCxnSpPr>
        <p:spPr>
          <a:xfrm>
            <a:off x="7308304" y="5229200"/>
            <a:ext cx="136815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Prostokąt 1"/>
          <p:cNvSpPr/>
          <p:nvPr/>
        </p:nvSpPr>
        <p:spPr>
          <a:xfrm>
            <a:off x="714810" y="2020647"/>
            <a:ext cx="4937309" cy="3477875"/>
          </a:xfrm>
          <a:prstGeom prst="rect">
            <a:avLst/>
          </a:prstGeom>
        </p:spPr>
        <p:txBody>
          <a:bodyPr wrap="square">
            <a:spAutoFit/>
          </a:bodyPr>
          <a:lstStyle/>
          <a:p>
            <a:r>
              <a:rPr lang="pl-PL" sz="2200" dirty="0"/>
              <a:t>Piramida żywieniowa to trójkąt, który podzielony jest poziomo na sześć stref, odpowiadającym poszczególnym niezbędnym składnikom naszej codziennej diety. Im niżej znajduje się dany produkt, tym częściej powinien być spożywany. Ogólna idea prezentowana przez piramidę żywienia dedykowana jest osobom dorosłym i dzieciom, które chcą zachować dobry stan swojego zdrowia. </a:t>
            </a:r>
            <a:endParaRPr lang="pl-PL" sz="2200" dirty="0"/>
          </a:p>
        </p:txBody>
      </p:sp>
    </p:spTree>
    <p:extLst>
      <p:ext uri="{BB962C8B-B14F-4D97-AF65-F5344CB8AC3E}">
        <p14:creationId xmlns:p14="http://schemas.microsoft.com/office/powerpoint/2010/main" val="2181988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
                                          </p:val>
                                        </p:tav>
                                        <p:tav tm="100000">
                                          <p:val>
                                            <p:strVal val="#ppt_x"/>
                                          </p:val>
                                        </p:tav>
                                      </p:tavLst>
                                    </p:anim>
                                    <p:anim calcmode="lin" valueType="num">
                                      <p:cBhvr>
                                        <p:cTn id="8" dur="1000" fill="hold"/>
                                        <p:tgtEl>
                                          <p:spTgt spid="3"/>
                                        </p:tgtEl>
                                        <p:attrNameLst>
                                          <p:attrName>ppt_y</p:attrName>
                                        </p:attrNameLst>
                                      </p:cBhvr>
                                      <p:tavLst>
                                        <p:tav tm="0">
                                          <p:val>
                                            <p:strVal val="#ppt_y+#ppt_h/2"/>
                                          </p:val>
                                        </p:tav>
                                        <p:tav tm="100000">
                                          <p:val>
                                            <p:strVal val="#ppt_y"/>
                                          </p:val>
                                        </p:tav>
                                      </p:tavLst>
                                    </p:anim>
                                    <p:anim calcmode="lin" valueType="num">
                                      <p:cBhvr>
                                        <p:cTn id="9" dur="1000" fill="hold"/>
                                        <p:tgtEl>
                                          <p:spTgt spid="3"/>
                                        </p:tgtEl>
                                        <p:attrNameLst>
                                          <p:attrName>ppt_w</p:attrName>
                                        </p:attrNameLst>
                                      </p:cBhvr>
                                      <p:tavLst>
                                        <p:tav tm="0">
                                          <p:val>
                                            <p:strVal val="#ppt_w"/>
                                          </p:val>
                                        </p:tav>
                                        <p:tav tm="100000">
                                          <p:val>
                                            <p:strVal val="#ppt_w"/>
                                          </p:val>
                                        </p:tav>
                                      </p:tavLst>
                                    </p:anim>
                                    <p:anim calcmode="lin" valueType="num">
                                      <p:cBhvr>
                                        <p:cTn id="10" dur="10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8" presetClass="exit" presetSubtype="0" accel="50000" fill="hold" grpId="0" nodeType="clickEffect">
                                  <p:stCondLst>
                                    <p:cond delay="0"/>
                                  </p:stCondLst>
                                  <p:iterate type="lt">
                                    <p:tmPct val="50000"/>
                                  </p:iterate>
                                  <p:childTnLst>
                                    <p:anim calcmode="lin" valueType="num">
                                      <p:cBhvr>
                                        <p:cTn id="21" dur="1000">
                                          <p:stCondLst>
                                            <p:cond delay="0"/>
                                          </p:stCondLst>
                                        </p:cTn>
                                        <p:tgtEl>
                                          <p:spTgt spid="4"/>
                                        </p:tgtEl>
                                        <p:attrNameLst>
                                          <p:attrName>style.rotation</p:attrName>
                                        </p:attrNameLst>
                                      </p:cBhvr>
                                      <p:tavLst>
                                        <p:tav tm="0">
                                          <p:val>
                                            <p:fltVal val="0"/>
                                          </p:val>
                                        </p:tav>
                                        <p:tav tm="100000">
                                          <p:val>
                                            <p:fltVal val="45"/>
                                          </p:val>
                                        </p:tav>
                                      </p:tavLst>
                                    </p:anim>
                                    <p:anim calcmode="lin" valueType="num">
                                      <p:cBhvr>
                                        <p:cTn id="22" dur="1000">
                                          <p:stCondLst>
                                            <p:cond delay="0"/>
                                          </p:stCondLst>
                                        </p:cTn>
                                        <p:tgtEl>
                                          <p:spTgt spid="4"/>
                                        </p:tgtEl>
                                        <p:attrNameLst>
                                          <p:attrName>ppt_y</p:attrName>
                                        </p:attrNameLst>
                                      </p:cBhvr>
                                      <p:tavLst>
                                        <p:tav tm="0">
                                          <p:val>
                                            <p:strVal val="ppt_y"/>
                                          </p:val>
                                        </p:tav>
                                        <p:tav tm="100000">
                                          <p:val>
                                            <p:strVal val="ppt_y+1"/>
                                          </p:val>
                                        </p:tav>
                                      </p:tavLst>
                                    </p:anim>
                                    <p:set>
                                      <p:cBhvr>
                                        <p:cTn id="23"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4DEE32"/>
            </a:gs>
            <a:gs pos="50000">
              <a:srgbClr val="00B0F0"/>
            </a:gs>
            <a:gs pos="9000">
              <a:srgbClr val="FFC000"/>
            </a:gs>
          </a:gsLst>
          <a:lin ang="10200000" scaled="0"/>
          <a:tileRect/>
        </a:gradFill>
        <a:effectLst/>
      </p:bgPr>
    </p:bg>
    <p:spTree>
      <p:nvGrpSpPr>
        <p:cNvPr id="1" name=""/>
        <p:cNvGrpSpPr/>
        <p:nvPr/>
      </p:nvGrpSpPr>
      <p:grpSpPr>
        <a:xfrm>
          <a:off x="0" y="0"/>
          <a:ext cx="0" cy="0"/>
          <a:chOff x="0" y="0"/>
          <a:chExt cx="0" cy="0"/>
        </a:xfrm>
      </p:grpSpPr>
      <p:sp>
        <p:nvSpPr>
          <p:cNvPr id="2" name="Prostokąt 1"/>
          <p:cNvSpPr/>
          <p:nvPr/>
        </p:nvSpPr>
        <p:spPr>
          <a:xfrm>
            <a:off x="251520" y="304987"/>
            <a:ext cx="9001000" cy="646331"/>
          </a:xfrm>
          <a:prstGeom prst="rect">
            <a:avLst/>
          </a:prstGeom>
          <a:noFill/>
        </p:spPr>
        <p:txBody>
          <a:bodyPr wrap="square">
            <a:spAutoFit/>
          </a:bodyPr>
          <a:lstStyle/>
          <a:p>
            <a:r>
              <a:rPr lang="pl-PL" sz="3600" b="1" dirty="0">
                <a:ln w="28575">
                  <a:solidFill>
                    <a:schemeClr val="tx1"/>
                  </a:solidFill>
                </a:ln>
                <a:solidFill>
                  <a:schemeClr val="bg1"/>
                </a:solidFill>
                <a:latin typeface="Open Sans"/>
              </a:rPr>
              <a:t>1. Spożywaj duże ilości </a:t>
            </a:r>
            <a:r>
              <a:rPr lang="pl-PL" sz="3600" b="1" dirty="0" smtClean="0">
                <a:ln w="28575">
                  <a:solidFill>
                    <a:schemeClr val="tx1"/>
                  </a:solidFill>
                </a:ln>
                <a:solidFill>
                  <a:schemeClr val="bg1"/>
                </a:solidFill>
                <a:latin typeface="Open Sans"/>
              </a:rPr>
              <a:t>warzyw.</a:t>
            </a:r>
            <a:endParaRPr lang="pl-PL" sz="3600" dirty="0">
              <a:ln w="28575">
                <a:solidFill>
                  <a:schemeClr val="tx1"/>
                </a:solidFill>
              </a:ln>
              <a:solidFill>
                <a:schemeClr val="bg1"/>
              </a:solidFill>
            </a:endParaRPr>
          </a:p>
        </p:txBody>
      </p:sp>
      <p:sp>
        <p:nvSpPr>
          <p:cNvPr id="3" name="Prostokąt 2"/>
          <p:cNvSpPr/>
          <p:nvPr/>
        </p:nvSpPr>
        <p:spPr>
          <a:xfrm>
            <a:off x="395536" y="1257695"/>
            <a:ext cx="7200800" cy="2462213"/>
          </a:xfrm>
          <a:prstGeom prst="rect">
            <a:avLst/>
          </a:prstGeom>
        </p:spPr>
        <p:txBody>
          <a:bodyPr wrap="square">
            <a:spAutoFit/>
          </a:bodyPr>
          <a:lstStyle/>
          <a:p>
            <a:r>
              <a:rPr lang="pl-PL" sz="2200" dirty="0"/>
              <a:t>Jak już pewnie </a:t>
            </a:r>
            <a:r>
              <a:rPr lang="pl-PL" sz="2200" dirty="0" smtClean="0"/>
              <a:t>wiecie, </a:t>
            </a:r>
            <a:r>
              <a:rPr lang="pl-PL" sz="2200" dirty="0"/>
              <a:t>zdrowe odżywianie </a:t>
            </a:r>
            <a:r>
              <a:rPr lang="pl-PL" sz="2200" dirty="0" smtClean="0"/>
              <a:t>polega        </a:t>
            </a:r>
          </a:p>
          <a:p>
            <a:r>
              <a:rPr lang="pl-PL" sz="2200" dirty="0" smtClean="0"/>
              <a:t>na </a:t>
            </a:r>
            <a:r>
              <a:rPr lang="pl-PL" sz="2200" dirty="0"/>
              <a:t>regularnym dostarczaniu organizmowi wszystkich niezbędnych składników odżywczych w odpowiednich ilościach i proporcjach. Warzywa </a:t>
            </a:r>
            <a:r>
              <a:rPr lang="pl-PL" sz="2200" dirty="0" smtClean="0"/>
              <a:t>zawierają mnóstwo </a:t>
            </a:r>
            <a:r>
              <a:rPr lang="pl-PL" sz="2200" dirty="0"/>
              <a:t>takich </a:t>
            </a:r>
            <a:r>
              <a:rPr lang="pl-PL" sz="2200" dirty="0" smtClean="0"/>
              <a:t>składników, </a:t>
            </a:r>
            <a:r>
              <a:rPr lang="pl-PL" sz="2200" dirty="0"/>
              <a:t>dlatego powinny być podstawą każdej zdrowej diety. </a:t>
            </a:r>
            <a:r>
              <a:rPr lang="pl-PL" sz="2200" dirty="0" smtClean="0"/>
              <a:t>         Są </a:t>
            </a:r>
            <a:r>
              <a:rPr lang="pl-PL" sz="2200" dirty="0"/>
              <a:t>nieocenionym źródłem witamin, błonnika </a:t>
            </a:r>
            <a:r>
              <a:rPr lang="pl-PL" sz="2200" dirty="0" smtClean="0"/>
              <a:t>pokarmowego               </a:t>
            </a:r>
            <a:r>
              <a:rPr lang="pl-PL" sz="2200" dirty="0"/>
              <a:t>i </a:t>
            </a:r>
            <a:r>
              <a:rPr lang="pl-PL" sz="2200" dirty="0" err="1" smtClean="0"/>
              <a:t>fitozwiązków</a:t>
            </a:r>
            <a:r>
              <a:rPr lang="pl-PL" sz="2200" dirty="0"/>
              <a:t>.</a:t>
            </a:r>
            <a:endParaRPr lang="pl-PL" sz="2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208730"/>
            <a:ext cx="5298540" cy="2649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trzałka w dół 3"/>
          <p:cNvSpPr/>
          <p:nvPr/>
        </p:nvSpPr>
        <p:spPr>
          <a:xfrm rot="17570849">
            <a:off x="3725807" y="5126423"/>
            <a:ext cx="936104" cy="1002170"/>
          </a:xfrm>
          <a:prstGeom prst="downArrow">
            <a:avLst/>
          </a:prstGeom>
          <a:solidFill>
            <a:srgbClr val="FF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224255756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blinds(horizont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mph" presetSubtype="0" grpId="0" nodeType="clickEffect">
                                  <p:stCondLst>
                                    <p:cond delay="0"/>
                                  </p:stCondLst>
                                  <p:childTnLst>
                                    <p:set>
                                      <p:cBhvr rctx="PPT">
                                        <p:cTn id="18" dur="indefinite"/>
                                        <p:tgtEl>
                                          <p:spTgt spid="2"/>
                                        </p:tgtEl>
                                        <p:attrNameLst>
                                          <p:attrName>style.opacity</p:attrName>
                                        </p:attrNameLst>
                                      </p:cBhvr>
                                      <p:to>
                                        <p:strVal val="0.5"/>
                                      </p:to>
                                    </p:set>
                                    <p:animEffect filter="image" prLst="opacity: 0.5">
                                      <p:cBhvr rctx="IE">
                                        <p:cTn id="19"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0000">
              <a:srgbClr val="00B0F0"/>
            </a:gs>
            <a:gs pos="0">
              <a:srgbClr val="4CEE40"/>
            </a:gs>
            <a:gs pos="100000">
              <a:srgbClr val="FFC000"/>
            </a:gs>
          </a:gsLst>
          <a:lin ang="15600000" scaled="0"/>
          <a:tileRect/>
        </a:gradFill>
        <a:effectLst/>
      </p:bgPr>
    </p:bg>
    <p:spTree>
      <p:nvGrpSpPr>
        <p:cNvPr id="1" name=""/>
        <p:cNvGrpSpPr/>
        <p:nvPr/>
      </p:nvGrpSpPr>
      <p:grpSpPr>
        <a:xfrm>
          <a:off x="0" y="0"/>
          <a:ext cx="0" cy="0"/>
          <a:chOff x="0" y="0"/>
          <a:chExt cx="0" cy="0"/>
        </a:xfrm>
      </p:grpSpPr>
      <p:sp>
        <p:nvSpPr>
          <p:cNvPr id="2" name="Prostokąt 1"/>
          <p:cNvSpPr/>
          <p:nvPr/>
        </p:nvSpPr>
        <p:spPr>
          <a:xfrm>
            <a:off x="0" y="404664"/>
            <a:ext cx="9144000" cy="584775"/>
          </a:xfrm>
          <a:prstGeom prst="rect">
            <a:avLst/>
          </a:prstGeom>
        </p:spPr>
        <p:txBody>
          <a:bodyPr wrap="square">
            <a:spAutoFit/>
          </a:bodyPr>
          <a:lstStyle/>
          <a:p>
            <a:r>
              <a:rPr lang="pl-PL" sz="3200" b="1" dirty="0">
                <a:ln w="28575">
                  <a:solidFill>
                    <a:schemeClr val="tx1"/>
                  </a:solidFill>
                </a:ln>
                <a:solidFill>
                  <a:schemeClr val="bg1"/>
                </a:solidFill>
              </a:rPr>
              <a:t>2. Jedz regularnie, najlepiej 5 posiłków </a:t>
            </a:r>
            <a:r>
              <a:rPr lang="pl-PL" sz="3200" b="1" dirty="0" smtClean="0">
                <a:ln w="28575">
                  <a:solidFill>
                    <a:schemeClr val="tx1"/>
                  </a:solidFill>
                </a:ln>
                <a:solidFill>
                  <a:schemeClr val="bg1"/>
                </a:solidFill>
              </a:rPr>
              <a:t>dziennie.</a:t>
            </a:r>
            <a:endParaRPr lang="pl-PL" sz="3200" b="1" dirty="0">
              <a:ln w="28575">
                <a:solidFill>
                  <a:schemeClr val="tx1"/>
                </a:solidFill>
              </a:ln>
              <a:solidFill>
                <a:schemeClr val="bg1"/>
              </a:solidFill>
            </a:endParaRPr>
          </a:p>
        </p:txBody>
      </p:sp>
      <p:sp>
        <p:nvSpPr>
          <p:cNvPr id="3" name="Prostokąt 2"/>
          <p:cNvSpPr/>
          <p:nvPr/>
        </p:nvSpPr>
        <p:spPr>
          <a:xfrm>
            <a:off x="254790" y="1561432"/>
            <a:ext cx="6174432" cy="2462213"/>
          </a:xfrm>
          <a:prstGeom prst="rect">
            <a:avLst/>
          </a:prstGeom>
        </p:spPr>
        <p:txBody>
          <a:bodyPr wrap="square">
            <a:spAutoFit/>
          </a:bodyPr>
          <a:lstStyle/>
          <a:p>
            <a:r>
              <a:rPr lang="pl-PL" sz="2200" dirty="0" smtClean="0">
                <a:ln w="18415" cmpd="sng">
                  <a:noFill/>
                  <a:prstDash val="solid"/>
                </a:ln>
              </a:rPr>
              <a:t>Najważniejsze </a:t>
            </a:r>
            <a:r>
              <a:rPr lang="pl-PL" sz="2200" dirty="0">
                <a:ln w="18415" cmpd="sng">
                  <a:noFill/>
                  <a:prstDash val="solid"/>
                </a:ln>
              </a:rPr>
              <a:t>aby rozpocząć swój </a:t>
            </a:r>
            <a:r>
              <a:rPr lang="pl-PL" sz="2200" dirty="0" smtClean="0">
                <a:ln w="18415" cmpd="sng">
                  <a:noFill/>
                  <a:prstDash val="solid"/>
                </a:ln>
              </a:rPr>
              <a:t>dzień                   </a:t>
            </a:r>
            <a:r>
              <a:rPr lang="pl-PL" sz="2200" dirty="0">
                <a:ln w="18415" cmpd="sng">
                  <a:noFill/>
                  <a:prstDash val="solid"/>
                </a:ln>
              </a:rPr>
              <a:t>od zdrowego i </a:t>
            </a:r>
            <a:r>
              <a:rPr lang="pl-PL" sz="2200" dirty="0">
                <a:ln w="3175" cmpd="sng">
                  <a:noFill/>
                  <a:prstDash val="solid"/>
                </a:ln>
              </a:rPr>
              <a:t>sycącego</a:t>
            </a:r>
            <a:r>
              <a:rPr lang="pl-PL" sz="2200" dirty="0">
                <a:ln w="18415" cmpd="sng">
                  <a:noFill/>
                  <a:prstDash val="solid"/>
                </a:ln>
              </a:rPr>
              <a:t> </a:t>
            </a:r>
            <a:r>
              <a:rPr lang="pl-PL" sz="2200" dirty="0" smtClean="0">
                <a:ln w="18415" cmpd="sng">
                  <a:noFill/>
                  <a:prstDash val="solid"/>
                </a:ln>
              </a:rPr>
              <a:t>śniadania. </a:t>
            </a:r>
            <a:r>
              <a:rPr lang="pl-PL" sz="2200" dirty="0">
                <a:ln w="18415" cmpd="sng">
                  <a:noFill/>
                  <a:prstDash val="solid"/>
                </a:ln>
              </a:rPr>
              <a:t>Pozwoli </a:t>
            </a:r>
            <a:r>
              <a:rPr lang="pl-PL" sz="2200" dirty="0" smtClean="0">
                <a:ln w="18415" cmpd="sng">
                  <a:noFill/>
                  <a:prstDash val="solid"/>
                </a:ln>
              </a:rPr>
              <a:t/>
            </a:r>
            <a:br>
              <a:rPr lang="pl-PL" sz="2200" dirty="0" smtClean="0">
                <a:ln w="18415" cmpd="sng">
                  <a:noFill/>
                  <a:prstDash val="solid"/>
                </a:ln>
              </a:rPr>
            </a:br>
            <a:r>
              <a:rPr lang="pl-PL" sz="2200" dirty="0" smtClean="0">
                <a:ln w="18415" cmpd="sng">
                  <a:noFill/>
                  <a:prstDash val="solid"/>
                </a:ln>
              </a:rPr>
              <a:t>to na </a:t>
            </a:r>
            <a:r>
              <a:rPr lang="pl-PL" sz="2200" dirty="0">
                <a:ln w="18415" cmpd="sng">
                  <a:noFill/>
                  <a:prstDash val="solid"/>
                </a:ln>
              </a:rPr>
              <a:t>zwiększenie wydajności Twojego </a:t>
            </a:r>
            <a:r>
              <a:rPr lang="pl-PL" sz="2200" dirty="0" smtClean="0">
                <a:ln w="18415" cmpd="sng">
                  <a:noFill/>
                  <a:prstDash val="solid"/>
                </a:ln>
              </a:rPr>
              <a:t>organizmu                          </a:t>
            </a:r>
            <a:r>
              <a:rPr lang="pl-PL" sz="2200" dirty="0">
                <a:ln w="18415" cmpd="sng">
                  <a:noFill/>
                  <a:prstDash val="solid"/>
                </a:ln>
              </a:rPr>
              <a:t>i zapobiegnie </a:t>
            </a:r>
            <a:r>
              <a:rPr lang="pl-PL" sz="2200" dirty="0" smtClean="0">
                <a:ln w="18415" cmpd="sng">
                  <a:noFill/>
                  <a:prstDash val="solid"/>
                </a:ln>
              </a:rPr>
              <a:t>spożyciu </a:t>
            </a:r>
            <a:r>
              <a:rPr lang="pl-PL" sz="2200" dirty="0">
                <a:ln w="18415" cmpd="sng">
                  <a:noFill/>
                  <a:prstDash val="solid"/>
                </a:ln>
              </a:rPr>
              <a:t>nadmiaru kalorii </a:t>
            </a:r>
            <a:r>
              <a:rPr lang="pl-PL" sz="2200" dirty="0" smtClean="0">
                <a:ln w="18415" cmpd="sng">
                  <a:noFill/>
                  <a:prstDash val="solid"/>
                </a:ln>
              </a:rPr>
              <a:t>w </a:t>
            </a:r>
            <a:r>
              <a:rPr lang="pl-PL" sz="2200" dirty="0">
                <a:ln w="18415" cmpd="sng">
                  <a:noFill/>
                  <a:prstDash val="solid"/>
                </a:ln>
              </a:rPr>
              <a:t>drugiej </a:t>
            </a:r>
            <a:r>
              <a:rPr lang="pl-PL" sz="2200" dirty="0" smtClean="0">
                <a:ln w="18415" cmpd="sng">
                  <a:noFill/>
                  <a:prstDash val="solid"/>
                </a:ln>
              </a:rPr>
              <a:t>części </a:t>
            </a:r>
            <a:r>
              <a:rPr lang="pl-PL" sz="2200" dirty="0">
                <a:ln w="18415" cmpd="sng">
                  <a:noFill/>
                  <a:prstDash val="solid"/>
                </a:ln>
              </a:rPr>
              <a:t>dnia</a:t>
            </a:r>
            <a:r>
              <a:rPr lang="pl-PL" sz="2200" dirty="0" smtClean="0">
                <a:ln w="18415" cmpd="sng">
                  <a:noFill/>
                  <a:prstDash val="solid"/>
                </a:ln>
              </a:rPr>
              <a:t>. </a:t>
            </a:r>
            <a:r>
              <a:rPr lang="pl-PL" sz="2200" dirty="0">
                <a:ln w="18415" cmpd="sng">
                  <a:noFill/>
                  <a:prstDash val="solid"/>
                </a:ln>
              </a:rPr>
              <a:t>Jedząc w ten sposób zapewnisz sobie mnóstwo energii przez cały dzień, uchronisz się przed napadami głodu i ciągłym zmęczeniem.</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9928" y="3789040"/>
            <a:ext cx="2823195" cy="282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843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
                                        <p:tgtEl>
                                          <p:spTgt spid="3074"/>
                                        </p:tgtEl>
                                      </p:cBhvr>
                                    </p:animEffect>
                                    <p:anim calcmode="lin" valueType="num">
                                      <p:cBhvr>
                                        <p:cTn id="13" dur="400" fill="hold"/>
                                        <p:tgtEl>
                                          <p:spTgt spid="3074"/>
                                        </p:tgtEl>
                                        <p:attrNameLst>
                                          <p:attrName>ppt_x</p:attrName>
                                        </p:attrNameLst>
                                      </p:cBhvr>
                                      <p:tavLst>
                                        <p:tav tm="0">
                                          <p:val>
                                            <p:strVal val="#ppt_x"/>
                                          </p:val>
                                        </p:tav>
                                        <p:tav tm="100000">
                                          <p:val>
                                            <p:strVal val="#ppt_x"/>
                                          </p:val>
                                        </p:tav>
                                      </p:tavLst>
                                    </p:anim>
                                    <p:anim calcmode="lin" valueType="num">
                                      <p:cBhvr>
                                        <p:cTn id="14" dur="400" fill="hold"/>
                                        <p:tgtEl>
                                          <p:spTgt spid="3074"/>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307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307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8" presetClass="exit" presetSubtype="0" fill="hold" grpId="0" nodeType="clickEffect">
                                  <p:stCondLst>
                                    <p:cond delay="0"/>
                                  </p:stCondLst>
                                  <p:childTnLst>
                                    <p:anim calcmode="lin" valueType="num">
                                      <p:cBhvr>
                                        <p:cTn id="20" dur="15000"/>
                                        <p:tgtEl>
                                          <p:spTgt spid="2"/>
                                        </p:tgtEl>
                                        <p:attrNameLst>
                                          <p:attrName>ppt_x</p:attrName>
                                        </p:attrNameLst>
                                      </p:cBhvr>
                                      <p:tavLst>
                                        <p:tav tm="0">
                                          <p:val>
                                            <p:strVal val="ppt_x"/>
                                          </p:val>
                                        </p:tav>
                                        <p:tav tm="100000">
                                          <p:val>
                                            <p:strVal val="ppt_x"/>
                                          </p:val>
                                        </p:tav>
                                      </p:tavLst>
                                    </p:anim>
                                    <p:anim calcmode="lin" valueType="num">
                                      <p:cBhvr>
                                        <p:cTn id="21" dur="15000"/>
                                        <p:tgtEl>
                                          <p:spTgt spid="2"/>
                                        </p:tgtEl>
                                        <p:attrNameLst>
                                          <p:attrName>ppt_y</p:attrName>
                                        </p:attrNameLst>
                                      </p:cBhvr>
                                      <p:tavLst>
                                        <p:tav tm="0">
                                          <p:val>
                                            <p:strVal val="ppt_y-1"/>
                                          </p:val>
                                        </p:tav>
                                        <p:tav tm="100000">
                                          <p:val>
                                            <p:strVal val="ppt_y+1"/>
                                          </p:val>
                                        </p:tav>
                                      </p:tavLst>
                                    </p:anim>
                                    <p:set>
                                      <p:cBhvr>
                                        <p:cTn id="22" dur="1" fill="hold">
                                          <p:stCondLst>
                                            <p:cond delay="1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rotWithShape="1">
          <a:gsLst>
            <a:gs pos="50000">
              <a:srgbClr val="00B0F0"/>
            </a:gs>
            <a:gs pos="0">
              <a:srgbClr val="4DEE32"/>
            </a:gs>
            <a:gs pos="100000">
              <a:srgbClr val="FFC000"/>
            </a:gs>
          </a:gsLst>
          <a:path path="circle">
            <a:fillToRect l="15000" t="50000" r="85000" b="60000"/>
          </a:path>
        </a:gradFill>
        <a:effectLst/>
      </p:bgPr>
    </p:bg>
    <p:spTree>
      <p:nvGrpSpPr>
        <p:cNvPr id="1" name=""/>
        <p:cNvGrpSpPr/>
        <p:nvPr/>
      </p:nvGrpSpPr>
      <p:grpSpPr>
        <a:xfrm>
          <a:off x="0" y="0"/>
          <a:ext cx="0" cy="0"/>
          <a:chOff x="0" y="0"/>
          <a:chExt cx="0" cy="0"/>
        </a:xfrm>
      </p:grpSpPr>
      <p:sp>
        <p:nvSpPr>
          <p:cNvPr id="2" name="Prostokąt 1"/>
          <p:cNvSpPr/>
          <p:nvPr/>
        </p:nvSpPr>
        <p:spPr>
          <a:xfrm>
            <a:off x="323528" y="332656"/>
            <a:ext cx="6236579" cy="646331"/>
          </a:xfrm>
          <a:prstGeom prst="rect">
            <a:avLst/>
          </a:prstGeom>
        </p:spPr>
        <p:txBody>
          <a:bodyPr wrap="none">
            <a:spAutoFit/>
          </a:bodyPr>
          <a:lstStyle/>
          <a:p>
            <a:r>
              <a:rPr lang="pl-PL" sz="3600" b="1" dirty="0">
                <a:ln w="28575">
                  <a:solidFill>
                    <a:schemeClr val="tx1"/>
                  </a:solidFill>
                </a:ln>
                <a:solidFill>
                  <a:schemeClr val="bg1"/>
                </a:solidFill>
              </a:rPr>
              <a:t>3</a:t>
            </a:r>
            <a:r>
              <a:rPr lang="pl-PL" sz="3600" b="1" dirty="0" smtClean="0">
                <a:ln w="28575">
                  <a:solidFill>
                    <a:schemeClr val="tx1"/>
                  </a:solidFill>
                </a:ln>
                <a:solidFill>
                  <a:schemeClr val="bg1"/>
                </a:solidFill>
              </a:rPr>
              <a:t>.</a:t>
            </a:r>
            <a:r>
              <a:rPr lang="pl-PL" sz="3600" b="1" dirty="0">
                <a:ln w="28575">
                  <a:solidFill>
                    <a:schemeClr val="tx1"/>
                  </a:solidFill>
                </a:ln>
                <a:solidFill>
                  <a:schemeClr val="bg1"/>
                </a:solidFill>
              </a:rPr>
              <a:t> Unikaj sklepowych </a:t>
            </a:r>
            <a:r>
              <a:rPr lang="pl-PL" sz="3600" b="1" dirty="0" smtClean="0">
                <a:ln w="28575">
                  <a:solidFill>
                    <a:schemeClr val="tx1"/>
                  </a:solidFill>
                </a:ln>
                <a:solidFill>
                  <a:schemeClr val="bg1"/>
                </a:solidFill>
              </a:rPr>
              <a:t>słodyczy.</a:t>
            </a:r>
            <a:endParaRPr lang="pl-PL" sz="3600" dirty="0">
              <a:ln w="28575">
                <a:solidFill>
                  <a:schemeClr val="tx1"/>
                </a:solidFill>
              </a:ln>
              <a:solidFill>
                <a:schemeClr val="bg1"/>
              </a:solidFill>
            </a:endParaRPr>
          </a:p>
        </p:txBody>
      </p:sp>
      <p:sp>
        <p:nvSpPr>
          <p:cNvPr id="3" name="Prostokąt 2"/>
          <p:cNvSpPr/>
          <p:nvPr/>
        </p:nvSpPr>
        <p:spPr>
          <a:xfrm>
            <a:off x="635000" y="1573912"/>
            <a:ext cx="4572000" cy="2800767"/>
          </a:xfrm>
          <a:prstGeom prst="rect">
            <a:avLst/>
          </a:prstGeom>
        </p:spPr>
        <p:txBody>
          <a:bodyPr>
            <a:spAutoFit/>
          </a:bodyPr>
          <a:lstStyle/>
          <a:p>
            <a:r>
              <a:rPr lang="pl-PL" sz="2200" dirty="0"/>
              <a:t>Wyroby cukiernicze są źródłem jedynie pustych </a:t>
            </a:r>
            <a:r>
              <a:rPr lang="pl-PL" sz="2200" dirty="0" smtClean="0"/>
              <a:t>kalorii, tak </a:t>
            </a:r>
            <a:r>
              <a:rPr lang="pl-PL" sz="2200" dirty="0"/>
              <a:t>więc dostarczają organizmowi wyłącznie dużej ilości energii, której nadwyżka magazynowana jest w postaci tkanki tłuszczowej. Sklepowe </a:t>
            </a:r>
            <a:r>
              <a:rPr lang="pl-PL" sz="2200" dirty="0" smtClean="0"/>
              <a:t>słodycze </a:t>
            </a:r>
            <a:r>
              <a:rPr lang="pl-PL" sz="2200" dirty="0"/>
              <a:t> </a:t>
            </a:r>
            <a:r>
              <a:rPr lang="pl-PL" sz="2200" dirty="0" smtClean="0"/>
              <a:t/>
            </a:r>
            <a:br>
              <a:rPr lang="pl-PL" sz="2200" dirty="0" smtClean="0"/>
            </a:br>
            <a:r>
              <a:rPr lang="pl-PL" sz="2200" dirty="0" smtClean="0"/>
              <a:t>nie </a:t>
            </a:r>
            <a:r>
              <a:rPr lang="pl-PL" sz="2200" dirty="0"/>
              <a:t>zawierają praktycznie żadnych składników </a:t>
            </a:r>
            <a:r>
              <a:rPr lang="pl-PL" sz="2200" dirty="0" smtClean="0"/>
              <a:t>odżywczych.</a:t>
            </a:r>
            <a:endParaRPr lang="pl-PL" sz="2200" dirty="0"/>
          </a:p>
        </p:txBody>
      </p:sp>
      <p:sp>
        <p:nvSpPr>
          <p:cNvPr id="5" name="AutoShape 4" descr="Obraz znaleziony dla: cukierki"/>
          <p:cNvSpPr>
            <a:spLocks noChangeAspect="1" noChangeArrowheads="1"/>
          </p:cNvSpPr>
          <p:nvPr/>
        </p:nvSpPr>
        <p:spPr bwMode="auto">
          <a:xfrm>
            <a:off x="63500" y="-830263"/>
            <a:ext cx="2705100"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6" name="AutoShape 6" descr="Obraz znaleziony dla: cukierki"/>
          <p:cNvSpPr>
            <a:spLocks noChangeAspect="1" noChangeArrowheads="1"/>
          </p:cNvSpPr>
          <p:nvPr/>
        </p:nvSpPr>
        <p:spPr bwMode="auto">
          <a:xfrm>
            <a:off x="215900" y="-677863"/>
            <a:ext cx="2705100"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7" name="AutoShape 8" descr="Obraz znaleziony dla: cukierki"/>
          <p:cNvSpPr>
            <a:spLocks noChangeAspect="1" noChangeArrowheads="1"/>
          </p:cNvSpPr>
          <p:nvPr/>
        </p:nvSpPr>
        <p:spPr bwMode="auto">
          <a:xfrm>
            <a:off x="368300" y="-525463"/>
            <a:ext cx="2705100"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837106"/>
            <a:ext cx="3375601" cy="217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072" y="4956315"/>
            <a:ext cx="2366849" cy="1416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52041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033"/>
                                        </p:tgtEl>
                                      </p:cBhvr>
                                    </p:animEffect>
                                    <p:animScale>
                                      <p:cBhvr>
                                        <p:cTn id="19" dur="250" autoRev="1" fill="hold"/>
                                        <p:tgtEl>
                                          <p:spTgt spid="1033"/>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nodeType="clickEffect">
                                  <p:stCondLst>
                                    <p:cond delay="0"/>
                                  </p:stCondLst>
                                  <p:childTnLst>
                                    <p:animRot by="21600000">
                                      <p:cBhvr>
                                        <p:cTn id="23" dur="2000" fill="hold"/>
                                        <p:tgtEl>
                                          <p:spTgt spid="1034"/>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37" presetClass="exit" presetSubtype="0" fill="hold" grpId="0" nodeType="clickEffect">
                                  <p:stCondLst>
                                    <p:cond delay="0"/>
                                  </p:stCondLst>
                                  <p:childTnLst>
                                    <p:animEffect transition="out" filter="fade">
                                      <p:cBhvr>
                                        <p:cTn id="27" dur="1000"/>
                                        <p:tgtEl>
                                          <p:spTgt spid="2"/>
                                        </p:tgtEl>
                                      </p:cBhvr>
                                    </p:animEffect>
                                    <p:anim calcmode="lin" valueType="num">
                                      <p:cBhvr>
                                        <p:cTn id="28" dur="1000"/>
                                        <p:tgtEl>
                                          <p:spTgt spid="2"/>
                                        </p:tgtEl>
                                        <p:attrNameLst>
                                          <p:attrName>ppt_x</p:attrName>
                                        </p:attrNameLst>
                                      </p:cBhvr>
                                      <p:tavLst>
                                        <p:tav tm="0">
                                          <p:val>
                                            <p:strVal val="ppt_x"/>
                                          </p:val>
                                        </p:tav>
                                        <p:tav tm="100000">
                                          <p:val>
                                            <p:strVal val="ppt_x"/>
                                          </p:val>
                                        </p:tav>
                                      </p:tavLst>
                                    </p:anim>
                                    <p:anim calcmode="lin" valueType="num">
                                      <p:cBhvr>
                                        <p:cTn id="29" dur="100" decel="100000"/>
                                        <p:tgtEl>
                                          <p:spTgt spid="2"/>
                                        </p:tgtEl>
                                        <p:attrNameLst>
                                          <p:attrName>ppt_y</p:attrName>
                                        </p:attrNameLst>
                                      </p:cBhvr>
                                      <p:tavLst>
                                        <p:tav tm="0">
                                          <p:val>
                                            <p:strVal val="ppt_y"/>
                                          </p:val>
                                        </p:tav>
                                        <p:tav tm="100000">
                                          <p:val>
                                            <p:strVal val="ppt_y-.03"/>
                                          </p:val>
                                        </p:tav>
                                      </p:tavLst>
                                    </p:anim>
                                    <p:anim calcmode="lin" valueType="num">
                                      <p:cBhvr>
                                        <p:cTn id="30" dur="900" accel="100000">
                                          <p:stCondLst>
                                            <p:cond delay="100"/>
                                          </p:stCondLst>
                                        </p:cTn>
                                        <p:tgtEl>
                                          <p:spTgt spid="2"/>
                                        </p:tgtEl>
                                        <p:attrNameLst>
                                          <p:attrName>ppt_y</p:attrName>
                                        </p:attrNameLst>
                                      </p:cBhvr>
                                      <p:tavLst>
                                        <p:tav tm="0">
                                          <p:val>
                                            <p:strVal val="ppt_y"/>
                                          </p:val>
                                        </p:tav>
                                        <p:tav tm="100000">
                                          <p:val>
                                            <p:strVal val="ppt_y+1"/>
                                          </p:val>
                                        </p:tav>
                                      </p:tavLst>
                                    </p:anim>
                                    <p:set>
                                      <p:cBhvr>
                                        <p:cTn id="31"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3000000" scaled="0"/>
        </a:gradFill>
        <a:effectLst/>
      </p:bgPr>
    </p:bg>
    <p:spTree>
      <p:nvGrpSpPr>
        <p:cNvPr id="1" name=""/>
        <p:cNvGrpSpPr/>
        <p:nvPr/>
      </p:nvGrpSpPr>
      <p:grpSpPr>
        <a:xfrm>
          <a:off x="0" y="0"/>
          <a:ext cx="0" cy="0"/>
          <a:chOff x="0" y="0"/>
          <a:chExt cx="0" cy="0"/>
        </a:xfrm>
      </p:grpSpPr>
      <p:sp>
        <p:nvSpPr>
          <p:cNvPr id="2" name="pole tekstowe 1"/>
          <p:cNvSpPr txBox="1"/>
          <p:nvPr/>
        </p:nvSpPr>
        <p:spPr>
          <a:xfrm>
            <a:off x="395536" y="188640"/>
            <a:ext cx="5904656" cy="1569660"/>
          </a:xfrm>
          <a:prstGeom prst="rect">
            <a:avLst/>
          </a:prstGeom>
          <a:noFill/>
        </p:spPr>
        <p:txBody>
          <a:bodyPr wrap="square" rtlCol="0">
            <a:spAutoFit/>
          </a:bodyPr>
          <a:lstStyle/>
          <a:p>
            <a:r>
              <a:rPr lang="pl-PL" sz="9600" dirty="0"/>
              <a:t>K</a:t>
            </a:r>
            <a:r>
              <a:rPr lang="pl-PL" sz="9600" dirty="0" smtClean="0"/>
              <a:t>oniec</a:t>
            </a:r>
            <a:endParaRPr lang="pl-PL" sz="9600" dirty="0"/>
          </a:p>
        </p:txBody>
      </p:sp>
      <p:sp>
        <p:nvSpPr>
          <p:cNvPr id="3" name="pole tekstowe 2"/>
          <p:cNvSpPr txBox="1"/>
          <p:nvPr/>
        </p:nvSpPr>
        <p:spPr>
          <a:xfrm>
            <a:off x="4499992" y="2497757"/>
            <a:ext cx="5472608" cy="830997"/>
          </a:xfrm>
          <a:prstGeom prst="rect">
            <a:avLst/>
          </a:prstGeom>
          <a:noFill/>
        </p:spPr>
        <p:txBody>
          <a:bodyPr wrap="square" rtlCol="0">
            <a:spAutoFit/>
          </a:bodyPr>
          <a:lstStyle/>
          <a:p>
            <a:r>
              <a:rPr lang="pl-PL" sz="2400" dirty="0" smtClean="0">
                <a:latin typeface="Bradley Hand ITC" pitchFamily="66" charset="0"/>
              </a:rPr>
              <a:t>Prezentacje wykonała</a:t>
            </a:r>
          </a:p>
          <a:p>
            <a:r>
              <a:rPr lang="pl-PL" sz="2400" dirty="0" smtClean="0">
                <a:latin typeface="Bradley Hand ITC" pitchFamily="66" charset="0"/>
              </a:rPr>
              <a:t> Julia </a:t>
            </a:r>
            <a:r>
              <a:rPr lang="pl-PL" sz="2400" dirty="0" smtClean="0">
                <a:latin typeface="Bradley Hand ITC" pitchFamily="66" charset="0"/>
              </a:rPr>
              <a:t>Sz.  </a:t>
            </a:r>
            <a:r>
              <a:rPr lang="pl-PL" sz="2400" dirty="0" smtClean="0">
                <a:latin typeface="Bradley Hand ITC" pitchFamily="66" charset="0"/>
              </a:rPr>
              <a:t>i koło </a:t>
            </a:r>
            <a:r>
              <a:rPr lang="pl-PL" sz="2400" dirty="0" smtClean="0">
                <a:latin typeface="Bradley Hand ITC" pitchFamily="66" charset="0"/>
              </a:rPr>
              <a:t>dziennikarskie</a:t>
            </a:r>
            <a:endParaRPr lang="pl-PL" sz="2400" dirty="0">
              <a:latin typeface="Bradley Hand ITC" pitchFamily="66" charset="0"/>
            </a:endParaRPr>
          </a:p>
        </p:txBody>
      </p:sp>
      <p:sp>
        <p:nvSpPr>
          <p:cNvPr id="4" name="Prostokąt 3"/>
          <p:cNvSpPr/>
          <p:nvPr/>
        </p:nvSpPr>
        <p:spPr>
          <a:xfrm>
            <a:off x="251520" y="3815631"/>
            <a:ext cx="5770449" cy="646331"/>
          </a:xfrm>
          <a:prstGeom prst="rect">
            <a:avLst/>
          </a:prstGeom>
        </p:spPr>
        <p:txBody>
          <a:bodyPr wrap="square">
            <a:spAutoFit/>
          </a:bodyPr>
          <a:lstStyle/>
          <a:p>
            <a:r>
              <a:rPr lang="pl-PL" dirty="0"/>
              <a:t>https://ncez.pl/abc-zywienia-/zasady-zdrowego-zywienia/podstawowe-zasady-zdrowego-zywienia</a:t>
            </a:r>
          </a:p>
        </p:txBody>
      </p:sp>
      <p:sp>
        <p:nvSpPr>
          <p:cNvPr id="5" name="Prostokąt 4"/>
          <p:cNvSpPr/>
          <p:nvPr/>
        </p:nvSpPr>
        <p:spPr>
          <a:xfrm>
            <a:off x="258594" y="4742520"/>
            <a:ext cx="4824536" cy="646331"/>
          </a:xfrm>
          <a:prstGeom prst="rect">
            <a:avLst/>
          </a:prstGeom>
        </p:spPr>
        <p:txBody>
          <a:bodyPr wrap="square">
            <a:spAutoFit/>
          </a:bodyPr>
          <a:lstStyle/>
          <a:p>
            <a:r>
              <a:rPr lang="pl-PL" dirty="0"/>
              <a:t>https://www.kobiety.pl/zdrowie/piramida-zdrowego-zywienia</a:t>
            </a:r>
          </a:p>
        </p:txBody>
      </p:sp>
      <p:sp>
        <p:nvSpPr>
          <p:cNvPr id="6" name="pole tekstowe 5"/>
          <p:cNvSpPr txBox="1"/>
          <p:nvPr/>
        </p:nvSpPr>
        <p:spPr>
          <a:xfrm>
            <a:off x="107504" y="5959975"/>
            <a:ext cx="7416824" cy="830997"/>
          </a:xfrm>
          <a:prstGeom prst="rect">
            <a:avLst/>
          </a:prstGeom>
          <a:noFill/>
        </p:spPr>
        <p:txBody>
          <a:bodyPr wrap="square" rtlCol="0">
            <a:spAutoFit/>
          </a:bodyPr>
          <a:lstStyle/>
          <a:p>
            <a:r>
              <a:rPr lang="pl-PL" sz="4800" dirty="0" smtClean="0"/>
              <a:t>Dziękuję za uwagę </a:t>
            </a:r>
            <a:r>
              <a:rPr lang="pl-PL" sz="4800" dirty="0" smtClean="0">
                <a:sym typeface="Wingdings" panose="05000000000000000000" pitchFamily="2" charset="2"/>
              </a:rPr>
              <a:t></a:t>
            </a:r>
            <a:endParaRPr lang="pl-PL" sz="4800" dirty="0"/>
          </a:p>
        </p:txBody>
      </p:sp>
    </p:spTree>
    <p:extLst>
      <p:ext uri="{BB962C8B-B14F-4D97-AF65-F5344CB8AC3E}">
        <p14:creationId xmlns:p14="http://schemas.microsoft.com/office/powerpoint/2010/main" val="4038918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2"/>
                                        </p:tgtEl>
                                        <p:attrNameLst>
                                          <p:attrName>style.opacity</p:attrName>
                                        </p:attrNameLst>
                                      </p:cBhvr>
                                      <p:to>
                                        <p:strVal val="0.5"/>
                                      </p:to>
                                    </p:set>
                                    <p:animEffect filter="image" prLst="opacity: 0.5">
                                      <p:cBhvr rctx="IE">
                                        <p:cTn id="7" dur="indefinite"/>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anim calcmode="lin" valueType="num">
                                      <p:cBhvr>
                                        <p:cTn id="1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5"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2000"/>
                                        <p:tgtEl>
                                          <p:spTgt spid="6"/>
                                        </p:tgtEl>
                                      </p:cBhvr>
                                    </p:animEffect>
                                    <p:anim calcmode="lin" valueType="num">
                                      <p:cBhvr>
                                        <p:cTn id="34" dur="2000" fill="hold"/>
                                        <p:tgtEl>
                                          <p:spTgt spid="6"/>
                                        </p:tgtEl>
                                        <p:attrNameLst>
                                          <p:attrName>style.rotation</p:attrName>
                                        </p:attrNameLst>
                                      </p:cBhvr>
                                      <p:tavLst>
                                        <p:tav tm="0">
                                          <p:val>
                                            <p:fltVal val="720"/>
                                          </p:val>
                                        </p:tav>
                                        <p:tav tm="100000">
                                          <p:val>
                                            <p:fltVal val="0"/>
                                          </p:val>
                                        </p:tav>
                                      </p:tavLst>
                                    </p:anim>
                                    <p:anim calcmode="lin" valueType="num">
                                      <p:cBhvr>
                                        <p:cTn id="35" dur="2000" fill="hold"/>
                                        <p:tgtEl>
                                          <p:spTgt spid="6"/>
                                        </p:tgtEl>
                                        <p:attrNameLst>
                                          <p:attrName>ppt_h</p:attrName>
                                        </p:attrNameLst>
                                      </p:cBhvr>
                                      <p:tavLst>
                                        <p:tav tm="0">
                                          <p:val>
                                            <p:fltVal val="0"/>
                                          </p:val>
                                        </p:tav>
                                        <p:tav tm="100000">
                                          <p:val>
                                            <p:strVal val="#ppt_h"/>
                                          </p:val>
                                        </p:tav>
                                      </p:tavLst>
                                    </p:anim>
                                    <p:anim calcmode="lin" valueType="num">
                                      <p:cBhvr>
                                        <p:cTn id="36"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theme/theme1.xml><?xml version="1.0" encoding="utf-8"?>
<a:theme xmlns:a="http://schemas.openxmlformats.org/drawingml/2006/main" name="Strzecha">
  <a:themeElements>
    <a:clrScheme name="Strzecha">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Średni">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trzech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371</TotalTime>
  <Words>184</Words>
  <Application>Microsoft Office PowerPoint</Application>
  <PresentationFormat>Pokaz na ekranie (4:3)</PresentationFormat>
  <Paragraphs>16</Paragraphs>
  <Slides>6</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6</vt:i4>
      </vt:variant>
    </vt:vector>
  </HeadingPairs>
  <TitlesOfParts>
    <vt:vector size="13" baseType="lpstr">
      <vt:lpstr>Arial</vt:lpstr>
      <vt:lpstr>Bradley Hand ITC</vt:lpstr>
      <vt:lpstr>Calibri</vt:lpstr>
      <vt:lpstr>Open Sans</vt:lpstr>
      <vt:lpstr>Tw Cen MT</vt:lpstr>
      <vt:lpstr>Wingdings</vt:lpstr>
      <vt:lpstr>Strzecha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Dom</dc:creator>
  <cp:lastModifiedBy>Polonistyczna</cp:lastModifiedBy>
  <cp:revision>30</cp:revision>
  <dcterms:created xsi:type="dcterms:W3CDTF">2018-12-28T10:16:47Z</dcterms:created>
  <dcterms:modified xsi:type="dcterms:W3CDTF">2019-04-24T12:01:58Z</dcterms:modified>
</cp:coreProperties>
</file>