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7" r:id="rId2"/>
    <p:sldId id="258" r:id="rId3"/>
    <p:sldId id="261" r:id="rId4"/>
    <p:sldId id="259" r:id="rId5"/>
    <p:sldId id="262" r:id="rId6"/>
    <p:sldId id="264" r:id="rId7"/>
    <p:sldId id="265" r:id="rId8"/>
    <p:sldId id="260" r:id="rId9"/>
    <p:sldId id="263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4" r:id="rId18"/>
    <p:sldId id="273" r:id="rId19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36C9C0-DFD3-4419-9A9B-46D237242B5F}" type="datetimeFigureOut">
              <a:rPr lang="pl-PL" smtClean="0"/>
              <a:t>2019-12-10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499EBC-668B-4D96-9880-ADAF1FA7477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609700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36ABC-5893-40E5-8F12-ADBD9876CB6D}" type="datetimeFigureOut">
              <a:rPr lang="pl-PL" smtClean="0"/>
              <a:t>2019-12-10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2F06A-D1FE-4E4A-9E55-12BC54569B6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134032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36ABC-5893-40E5-8F12-ADBD9876CB6D}" type="datetimeFigureOut">
              <a:rPr lang="pl-PL" smtClean="0"/>
              <a:t>2019-12-10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2F06A-D1FE-4E4A-9E55-12BC54569B6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79271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36ABC-5893-40E5-8F12-ADBD9876CB6D}" type="datetimeFigureOut">
              <a:rPr lang="pl-PL" smtClean="0"/>
              <a:t>2019-12-10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2F06A-D1FE-4E4A-9E55-12BC54569B6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733068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36ABC-5893-40E5-8F12-ADBD9876CB6D}" type="datetimeFigureOut">
              <a:rPr lang="pl-PL" smtClean="0"/>
              <a:t>2019-12-10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2F06A-D1FE-4E4A-9E55-12BC54569B6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885639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36ABC-5893-40E5-8F12-ADBD9876CB6D}" type="datetimeFigureOut">
              <a:rPr lang="pl-PL" smtClean="0"/>
              <a:t>2019-12-10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2F06A-D1FE-4E4A-9E55-12BC54569B6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829327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36ABC-5893-40E5-8F12-ADBD9876CB6D}" type="datetimeFigureOut">
              <a:rPr lang="pl-PL" smtClean="0"/>
              <a:t>2019-12-10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2F06A-D1FE-4E4A-9E55-12BC54569B6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10036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36ABC-5893-40E5-8F12-ADBD9876CB6D}" type="datetimeFigureOut">
              <a:rPr lang="pl-PL" smtClean="0"/>
              <a:t>2019-12-10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2F06A-D1FE-4E4A-9E55-12BC54569B6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206634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36ABC-5893-40E5-8F12-ADBD9876CB6D}" type="datetimeFigureOut">
              <a:rPr lang="pl-PL" smtClean="0"/>
              <a:t>2019-12-10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2F06A-D1FE-4E4A-9E55-12BC54569B6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446437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36ABC-5893-40E5-8F12-ADBD9876CB6D}" type="datetimeFigureOut">
              <a:rPr lang="pl-PL" smtClean="0"/>
              <a:t>2019-12-10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2F06A-D1FE-4E4A-9E55-12BC54569B6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429664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36ABC-5893-40E5-8F12-ADBD9876CB6D}" type="datetimeFigureOut">
              <a:rPr lang="pl-PL" smtClean="0"/>
              <a:t>2019-12-10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2F06A-D1FE-4E4A-9E55-12BC54569B6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44797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36ABC-5893-40E5-8F12-ADBD9876CB6D}" type="datetimeFigureOut">
              <a:rPr lang="pl-PL" smtClean="0"/>
              <a:t>2019-12-10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2F06A-D1FE-4E4A-9E55-12BC54569B6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482508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936ABC-5893-40E5-8F12-ADBD9876CB6D}" type="datetimeFigureOut">
              <a:rPr lang="pl-PL" smtClean="0"/>
              <a:t>2019-12-10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12F06A-D1FE-4E4A-9E55-12BC54569B6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62133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pl-PL" dirty="0" smtClean="0"/>
          </a:p>
          <a:p>
            <a:pPr marL="0" indent="0">
              <a:buNone/>
            </a:pPr>
            <a:endParaRPr lang="pl-PL" dirty="0"/>
          </a:p>
          <a:p>
            <a:pPr marL="0" indent="0" algn="ctr">
              <a:buNone/>
            </a:pPr>
            <a:r>
              <a:rPr lang="pl-PL" sz="3600" dirty="0" smtClean="0"/>
              <a:t>Zapraszam do obejrzenia prezentacji </a:t>
            </a:r>
            <a:r>
              <a:rPr lang="pl-PL" sz="3600" dirty="0" err="1" smtClean="0"/>
              <a:t>pt</a:t>
            </a:r>
            <a:r>
              <a:rPr lang="pl-PL" sz="3600" dirty="0" smtClean="0"/>
              <a:t>.,,Maria Komornicka- życie i twórczość”</a:t>
            </a:r>
            <a:endParaRPr lang="pl-PL" sz="3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128" y="260648"/>
            <a:ext cx="1728192" cy="24216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4077072"/>
            <a:ext cx="2304256" cy="2556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784958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solidFill>
            <a:srgbClr val="FF0000"/>
          </a:solidFill>
        </p:spPr>
        <p:txBody>
          <a:bodyPr/>
          <a:lstStyle/>
          <a:p>
            <a:r>
              <a:rPr lang="pl-P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Recepcja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sz="2000" dirty="0"/>
              <a:t>Twórczość Marii Komornickiej opublikowała w 1996 roku literaturoznawczyni </a:t>
            </a:r>
            <a:r>
              <a:rPr lang="pl-PL" sz="2000" b="1" dirty="0"/>
              <a:t>Maria </a:t>
            </a:r>
            <a:r>
              <a:rPr lang="pl-PL" sz="2000" b="1" dirty="0" smtClean="0"/>
              <a:t>Podraza-Kwiatkowska</a:t>
            </a:r>
            <a:r>
              <a:rPr lang="pl-PL" sz="2000" dirty="0" smtClean="0"/>
              <a:t>(ukazana poniżej). </a:t>
            </a:r>
            <a:r>
              <a:rPr lang="pl-PL" sz="2000" dirty="0"/>
              <a:t>W latach osiemdziesiątych </a:t>
            </a:r>
            <a:r>
              <a:rPr lang="pl-PL" sz="2000" b="1" dirty="0"/>
              <a:t>Maria Janion </a:t>
            </a:r>
            <a:r>
              <a:rPr lang="pl-PL" sz="2000" dirty="0"/>
              <a:t>opublikowała poświęcony Komornickiej esej „Gdzie jest Lemańska?” – jego przedruk w książce </a:t>
            </a:r>
            <a:r>
              <a:rPr lang="pl-PL" sz="2000" b="1" dirty="0"/>
              <a:t>„Kobiety i duch inności” </a:t>
            </a:r>
            <a:r>
              <a:rPr lang="pl-PL" sz="2000" dirty="0"/>
              <a:t>(1996), a także publikacja w tej książce kolejnego szkicu Janion poświęconego Komornickiej </a:t>
            </a:r>
            <a:r>
              <a:rPr lang="pl-PL" sz="2000" b="1" dirty="0"/>
              <a:t>„Maria Komornicka, in memoriam</a:t>
            </a:r>
            <a:r>
              <a:rPr lang="pl-PL" sz="2000" b="1" dirty="0" smtClean="0"/>
              <a:t>”</a:t>
            </a:r>
            <a:r>
              <a:rPr lang="pl-PL" sz="2000" dirty="0" smtClean="0"/>
              <a:t>,</a:t>
            </a:r>
            <a:r>
              <a:rPr lang="pl-PL" sz="2000" b="1" dirty="0" smtClean="0"/>
              <a:t> </a:t>
            </a:r>
            <a:r>
              <a:rPr lang="pl-PL" sz="2000" dirty="0"/>
              <a:t>spowodowały wzrost zainteresowania młodopolską pisarką wśród akademików. W </a:t>
            </a:r>
            <a:r>
              <a:rPr lang="pl-PL" sz="2000" b="1" dirty="0"/>
              <a:t>XXI wieku </a:t>
            </a:r>
            <a:r>
              <a:rPr lang="pl-PL" sz="2000" dirty="0"/>
              <a:t>nastąpił renesans Komornickiej – życiem i twórczością pisarki zainteresowały się krytyczki </a:t>
            </a:r>
            <a:r>
              <a:rPr lang="pl-PL" sz="2000" dirty="0" smtClean="0"/>
              <a:t>feministyczne, </a:t>
            </a:r>
            <a:r>
              <a:rPr lang="pl-PL" sz="2000" dirty="0"/>
              <a:t>krytycy studiów </a:t>
            </a:r>
            <a:r>
              <a:rPr lang="pl-PL" sz="2000" dirty="0" smtClean="0"/>
              <a:t>LGBT, </a:t>
            </a:r>
            <a:r>
              <a:rPr lang="pl-PL" sz="2000" dirty="0"/>
              <a:t>a także </a:t>
            </a:r>
            <a:r>
              <a:rPr lang="pl-PL" sz="2000" dirty="0" smtClean="0"/>
              <a:t>dziennikarze. </a:t>
            </a:r>
            <a:r>
              <a:rPr lang="pl-PL" sz="2000" dirty="0"/>
              <a:t>Na uwagę zasługuje monografia (565 stron) Strącona bogini Brygidy </a:t>
            </a:r>
            <a:r>
              <a:rPr lang="pl-PL" sz="2000" dirty="0" err="1"/>
              <a:t>Helbig</a:t>
            </a:r>
            <a:r>
              <a:rPr lang="pl-PL" sz="2000" dirty="0"/>
              <a:t> wydana w 2010 roku w Krakowie.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5037277"/>
            <a:ext cx="1296144" cy="172387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6969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solidFill>
            <a:srgbClr val="FF0000"/>
          </a:solidFill>
        </p:spPr>
        <p:txBody>
          <a:bodyPr/>
          <a:lstStyle/>
          <a:p>
            <a:r>
              <a:rPr lang="pl-P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Ku pamięci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sz="2000" dirty="0"/>
              <a:t>Z okazji 60. rocznicy śmierci poetki został odsłonięty </a:t>
            </a:r>
            <a:r>
              <a:rPr lang="pl-PL" sz="2000" b="1" dirty="0"/>
              <a:t>8 marca 2009 </a:t>
            </a:r>
            <a:r>
              <a:rPr lang="pl-PL" sz="2000" dirty="0"/>
              <a:t>przez </a:t>
            </a:r>
            <a:r>
              <a:rPr lang="pl-PL" sz="2000" b="1" dirty="0"/>
              <a:t>gen. Stanisława Nałęcz-Komornickiego</a:t>
            </a:r>
            <a:r>
              <a:rPr lang="pl-PL" sz="2000" dirty="0"/>
              <a:t> (bratanek </a:t>
            </a:r>
            <a:r>
              <a:rPr lang="pl-PL" sz="2000" dirty="0" smtClean="0"/>
              <a:t>poetki ukazany na zdjęciu) </a:t>
            </a:r>
            <a:r>
              <a:rPr lang="pl-PL" sz="2000" dirty="0"/>
              <a:t>pomnik w rodzinnym Grabowie nad </a:t>
            </a:r>
            <a:r>
              <a:rPr lang="pl-PL" sz="2000" dirty="0" smtClean="0"/>
              <a:t>Pilicą. </a:t>
            </a:r>
            <a:r>
              <a:rPr lang="pl-PL" sz="2000" dirty="0"/>
              <a:t>W lipcu 2016 odbyły się w Warce obchody 140. rocznicy urodzin Marii Komornickiej z udziałem Brygidy </a:t>
            </a:r>
            <a:r>
              <a:rPr lang="pl-PL" sz="2000" dirty="0" err="1"/>
              <a:t>Helbig</a:t>
            </a:r>
            <a:r>
              <a:rPr lang="pl-PL" sz="2000" dirty="0"/>
              <a:t> i Tomasza </a:t>
            </a:r>
            <a:r>
              <a:rPr lang="pl-PL" sz="2000" dirty="0" smtClean="0"/>
              <a:t>Komornickiego.</a:t>
            </a:r>
            <a:endParaRPr lang="pl-PL" sz="20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6851" y="3195069"/>
            <a:ext cx="2736304" cy="364840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87367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solidFill>
            <a:srgbClr val="FF0000"/>
          </a:solidFill>
        </p:spPr>
        <p:txBody>
          <a:bodyPr>
            <a:normAutofit fontScale="90000"/>
          </a:bodyPr>
          <a:lstStyle/>
          <a:p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Książki związane z Marią Komornicką</a:t>
            </a:r>
            <a:endParaRPr lang="pl-P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3054894"/>
            <a:ext cx="2520280" cy="3780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97578" y="3645680"/>
            <a:ext cx="4119318" cy="3089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1740" y="1574952"/>
            <a:ext cx="3240360" cy="5103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1700808"/>
            <a:ext cx="2422528" cy="377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3765" y="764704"/>
            <a:ext cx="2301073" cy="3727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8877" y="1574952"/>
            <a:ext cx="3159796" cy="4681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6405" y="1540609"/>
            <a:ext cx="2994881" cy="45458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72966"/>
            <a:ext cx="2116980" cy="29490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2038827"/>
            <a:ext cx="2364659" cy="3753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5810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solidFill>
            <a:srgbClr val="FF0000"/>
          </a:solidFill>
        </p:spPr>
        <p:txBody>
          <a:bodyPr/>
          <a:lstStyle/>
          <a:p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Cytaty Marii Komornickiej</a:t>
            </a:r>
            <a:endParaRPr lang="pl-P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ymbol zastępczy zawartości 3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algn="ctr">
              <a:buFont typeface="Wingdings" panose="05000000000000000000" pitchFamily="2" charset="2"/>
              <a:buChar char="Ø"/>
            </a:pPr>
            <a:r>
              <a:rPr lang="pl-PL" sz="8000" i="1" dirty="0" smtClean="0"/>
              <a:t>Pięknem jest wszystko ginące- gdy mija.</a:t>
            </a:r>
          </a:p>
          <a:p>
            <a:pPr algn="ctr">
              <a:buFont typeface="Wingdings" panose="05000000000000000000" pitchFamily="2" charset="2"/>
              <a:buChar char="Ø"/>
            </a:pPr>
            <a:endParaRPr lang="pl-PL" sz="8000" i="1" dirty="0" smtClean="0"/>
          </a:p>
          <a:p>
            <a:pPr algn="ctr">
              <a:buFont typeface="Wingdings" panose="05000000000000000000" pitchFamily="2" charset="2"/>
              <a:buChar char="Ø"/>
            </a:pPr>
            <a:r>
              <a:rPr lang="pl-PL" sz="8000" i="1" dirty="0" smtClean="0"/>
              <a:t>Biada dziełom, które istnieją tylko dla wybranych: zginą nie tylko bez chwały, lecz i bez wpływu.</a:t>
            </a:r>
          </a:p>
          <a:p>
            <a:pPr algn="ctr">
              <a:buFont typeface="Wingdings" panose="05000000000000000000" pitchFamily="2" charset="2"/>
              <a:buChar char="Ø"/>
            </a:pPr>
            <a:endParaRPr lang="pl-PL" sz="8000" i="1" dirty="0" smtClean="0"/>
          </a:p>
          <a:p>
            <a:pPr algn="ctr">
              <a:buFont typeface="Wingdings" panose="05000000000000000000" pitchFamily="2" charset="2"/>
              <a:buChar char="Ø"/>
            </a:pPr>
            <a:r>
              <a:rPr lang="pl-PL" sz="8000" i="1" dirty="0" smtClean="0"/>
              <a:t>Na szczytach metafizycznych pokusa nazywa się: SZTUKĄ.</a:t>
            </a:r>
          </a:p>
          <a:p>
            <a:pPr algn="ctr">
              <a:buFont typeface="Wingdings" panose="05000000000000000000" pitchFamily="2" charset="2"/>
              <a:buChar char="Ø"/>
            </a:pPr>
            <a:endParaRPr lang="pl-PL" sz="8000" i="1" dirty="0" smtClean="0"/>
          </a:p>
          <a:p>
            <a:pPr algn="ctr">
              <a:buFont typeface="Wingdings" panose="05000000000000000000" pitchFamily="2" charset="2"/>
              <a:buChar char="Ø"/>
            </a:pPr>
            <a:r>
              <a:rPr lang="pl-PL" sz="8000" i="1" dirty="0" smtClean="0"/>
              <a:t>Rzeczy i osoby pożądane są tylko ukrytymi w zawojach złudzeń, uzewnętrzniającymi się mozolnie potrzebami własnej istoty pożądającego.</a:t>
            </a:r>
          </a:p>
          <a:p>
            <a:pPr algn="ctr">
              <a:buFont typeface="Wingdings" panose="05000000000000000000" pitchFamily="2" charset="2"/>
              <a:buChar char="Ø"/>
            </a:pPr>
            <a:endParaRPr lang="pl-PL" sz="8000" i="1" dirty="0" smtClean="0"/>
          </a:p>
          <a:p>
            <a:pPr algn="ctr">
              <a:buFont typeface="Wingdings" panose="05000000000000000000" pitchFamily="2" charset="2"/>
              <a:buChar char="Ø"/>
            </a:pPr>
            <a:r>
              <a:rPr lang="pl-PL" sz="8000" i="1" dirty="0" smtClean="0"/>
              <a:t>Nie ma łez dość gorzkich na opłakanie rozłąki. I nie ma źrenic dość wielkich na zamknięcie żalu o zdradę. </a:t>
            </a:r>
          </a:p>
          <a:p>
            <a:pPr marL="0" indent="0" algn="ctr">
              <a:buNone/>
            </a:pPr>
            <a:r>
              <a:rPr lang="pl-PL" sz="8000" i="1" dirty="0" smtClean="0"/>
              <a:t/>
            </a:r>
            <a:br>
              <a:rPr lang="pl-PL" sz="8000" i="1" dirty="0" smtClean="0"/>
            </a:br>
            <a:r>
              <a:rPr lang="pl-PL" sz="8000" i="1" dirty="0" smtClean="0"/>
              <a:t/>
            </a:r>
            <a:br>
              <a:rPr lang="pl-PL" sz="8000" i="1" dirty="0" smtClean="0"/>
            </a:br>
            <a:r>
              <a:rPr lang="pl-PL" sz="8000" i="1" dirty="0" smtClean="0"/>
              <a:t/>
            </a:r>
            <a:br>
              <a:rPr lang="pl-PL" sz="8000" i="1" dirty="0" smtClean="0"/>
            </a:br>
            <a:r>
              <a:rPr lang="pl-PL" sz="8000" i="1" dirty="0" smtClean="0"/>
              <a:t/>
            </a:r>
            <a:br>
              <a:rPr lang="pl-PL" sz="8000" i="1" dirty="0" smtClean="0"/>
            </a:br>
            <a:r>
              <a:rPr lang="pl-PL" sz="8000" i="1" dirty="0" smtClean="0"/>
              <a:t/>
            </a:r>
            <a:br>
              <a:rPr lang="pl-PL" sz="8000" i="1" dirty="0" smtClean="0"/>
            </a:br>
            <a:r>
              <a:rPr lang="pl-PL" sz="8000" i="1" dirty="0" smtClean="0"/>
              <a:t/>
            </a:r>
            <a:br>
              <a:rPr lang="pl-PL" sz="8000" i="1" dirty="0" smtClean="0"/>
            </a:br>
            <a:r>
              <a:rPr lang="pl-PL" sz="8000" i="1" dirty="0" smtClean="0"/>
              <a:t/>
            </a:r>
            <a:br>
              <a:rPr lang="pl-PL" sz="8000" i="1" dirty="0" smtClean="0"/>
            </a:br>
            <a:r>
              <a:rPr lang="pl-PL" sz="8000" i="1" dirty="0" smtClean="0"/>
              <a:t/>
            </a:r>
            <a:br>
              <a:rPr lang="pl-PL" sz="8000" i="1" dirty="0" smtClean="0"/>
            </a:br>
            <a:r>
              <a:rPr lang="pl-PL" sz="8000" i="1" dirty="0" smtClean="0"/>
              <a:t/>
            </a:r>
            <a:br>
              <a:rPr lang="pl-PL" sz="8000" i="1" dirty="0" smtClean="0"/>
            </a:br>
            <a:r>
              <a:rPr lang="pl-PL" sz="8000" i="1" dirty="0" smtClean="0"/>
              <a:t/>
            </a:r>
            <a:br>
              <a:rPr lang="pl-PL" sz="8000" i="1" dirty="0" smtClean="0"/>
            </a:br>
            <a:r>
              <a:rPr lang="pl-PL" sz="8000" i="1" dirty="0" smtClean="0"/>
              <a:t/>
            </a:r>
            <a:br>
              <a:rPr lang="pl-PL" sz="8000" i="1" dirty="0" smtClean="0"/>
            </a:br>
            <a:r>
              <a:rPr lang="pl-PL" sz="8000" i="1" dirty="0" smtClean="0"/>
              <a:t/>
            </a:r>
            <a:br>
              <a:rPr lang="pl-PL" sz="8000" i="1" dirty="0" smtClean="0"/>
            </a:br>
            <a:r>
              <a:rPr lang="pl-PL" i="1" dirty="0" smtClean="0"/>
              <a:t/>
            </a:r>
            <a:br>
              <a:rPr lang="pl-PL" i="1" dirty="0" smtClean="0"/>
            </a:br>
            <a:r>
              <a:rPr lang="pl-PL" i="1" dirty="0" smtClean="0"/>
              <a:t/>
            </a:r>
            <a:br>
              <a:rPr lang="pl-PL" i="1" dirty="0" smtClean="0"/>
            </a:br>
            <a:r>
              <a:rPr lang="pl-PL" i="1" dirty="0" smtClean="0"/>
              <a:t/>
            </a:r>
            <a:br>
              <a:rPr lang="pl-PL" i="1" dirty="0" smtClean="0"/>
            </a:br>
            <a:r>
              <a:rPr lang="pl-PL" i="1" dirty="0" smtClean="0"/>
              <a:t/>
            </a:r>
            <a:br>
              <a:rPr lang="pl-PL" i="1" dirty="0" smtClean="0"/>
            </a:br>
            <a:r>
              <a:rPr lang="pl-PL" i="1" dirty="0" smtClean="0"/>
              <a:t>  </a:t>
            </a:r>
          </a:p>
          <a:p>
            <a:pPr marL="0" indent="0" algn="ctr">
              <a:buNone/>
            </a:pPr>
            <a:endParaRPr lang="pl-PL" i="1" dirty="0"/>
          </a:p>
        </p:txBody>
      </p:sp>
    </p:spTree>
    <p:extLst>
      <p:ext uri="{BB962C8B-B14F-4D97-AF65-F5344CB8AC3E}">
        <p14:creationId xmlns:p14="http://schemas.microsoft.com/office/powerpoint/2010/main" val="2086564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scene3d>
              <a:camera prst="orthographicFront">
                <a:rot lat="0" lon="0" rev="1200000"/>
              </a:camera>
              <a:lightRig rig="threePt" dir="t"/>
            </a:scene3d>
          </a:bodyPr>
          <a:lstStyle/>
          <a:p>
            <a:pPr marL="0" indent="0">
              <a:buNone/>
            </a:pPr>
            <a:endParaRPr lang="pl-PL" dirty="0" smtClean="0"/>
          </a:p>
          <a:p>
            <a:pPr marL="0" indent="0">
              <a:buNone/>
            </a:pPr>
            <a:endParaRPr lang="pl-PL" dirty="0"/>
          </a:p>
          <a:p>
            <a:pPr marL="0" indent="0" algn="ctr">
              <a:buNone/>
            </a:pPr>
            <a:r>
              <a:rPr lang="pl-PL" sz="5400" b="1" dirty="0"/>
              <a:t>W</a:t>
            </a:r>
            <a:r>
              <a:rPr lang="pl-PL" sz="5400" b="1" dirty="0" smtClean="0"/>
              <a:t>iersze</a:t>
            </a:r>
            <a:endParaRPr lang="pl-PL" sz="54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9376" y="4221088"/>
            <a:ext cx="3964881" cy="2206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3394176" cy="24335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9790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,,</a:t>
            </a:r>
            <a:r>
              <a:rPr lang="pl-P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Oto mi z oczu spływa kraina, w której zjawiłeś się majem”</a:t>
            </a:r>
            <a:br>
              <a:rPr lang="pl-P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 marL="0" indent="0" algn="ctr">
              <a:buNone/>
            </a:pPr>
            <a:endParaRPr lang="pl-PL" sz="4200" dirty="0"/>
          </a:p>
          <a:p>
            <a:pPr marL="0" indent="0" algn="ctr">
              <a:buNone/>
            </a:pPr>
            <a:r>
              <a:rPr lang="pl-PL" sz="4200" dirty="0"/>
              <a:t>Oto mi z oczu spływa kraina, w której zjawiłeś się majem -</a:t>
            </a:r>
          </a:p>
          <a:p>
            <a:pPr marL="0" indent="0" algn="ctr">
              <a:buNone/>
            </a:pPr>
            <a:r>
              <a:rPr lang="pl-PL" sz="4200" dirty="0"/>
              <a:t>Oto w zakręcie żegna mnie dom,</a:t>
            </a:r>
          </a:p>
          <a:p>
            <a:pPr marL="0" indent="0" algn="ctr">
              <a:buNone/>
            </a:pPr>
            <a:r>
              <a:rPr lang="pl-PL" sz="4200" dirty="0"/>
              <a:t>W którym się zrodził i umarł nasz świat -</a:t>
            </a:r>
          </a:p>
          <a:p>
            <a:pPr marL="0" indent="0" algn="ctr">
              <a:buNone/>
            </a:pPr>
            <a:r>
              <a:rPr lang="pl-PL" sz="4200" dirty="0"/>
              <a:t>Oto mi z nóg ucieka ląd,</a:t>
            </a:r>
          </a:p>
          <a:p>
            <a:pPr marL="0" indent="0" algn="ctr">
              <a:buNone/>
            </a:pPr>
            <a:r>
              <a:rPr lang="pl-PL" sz="4200" dirty="0"/>
              <a:t>Skąd, dzieci nieme, patrzyliśmy w dal -</a:t>
            </a:r>
          </a:p>
          <a:p>
            <a:pPr marL="0" indent="0" algn="ctr">
              <a:buNone/>
            </a:pPr>
            <a:r>
              <a:rPr lang="pl-PL" sz="4200" dirty="0"/>
              <a:t>Na zawsze odpływam stąd -</a:t>
            </a:r>
          </a:p>
          <a:p>
            <a:pPr marL="0" indent="0" algn="ctr">
              <a:buNone/>
            </a:pPr>
            <a:r>
              <a:rPr lang="pl-PL" sz="4200" dirty="0"/>
              <a:t>Prądem znaczonym wśród fal wzrokiem dzieci -</a:t>
            </a:r>
          </a:p>
          <a:p>
            <a:pPr marL="0" indent="0" algn="ctr">
              <a:buNone/>
            </a:pPr>
            <a:r>
              <a:rPr lang="pl-PL" sz="4200" dirty="0"/>
              <a:t>Ach, w bezmiar wiedzie ten prąd!</a:t>
            </a:r>
          </a:p>
          <a:p>
            <a:pPr marL="0" indent="0" algn="ctr">
              <a:buNone/>
            </a:pPr>
            <a:r>
              <a:rPr lang="pl-PL" sz="4200" dirty="0"/>
              <a:t>I nie wiem, gdzie znaleźć w bezmiarze</a:t>
            </a:r>
          </a:p>
          <a:p>
            <a:pPr marL="0" indent="0" algn="ctr">
              <a:buNone/>
            </a:pPr>
            <a:r>
              <a:rPr lang="pl-PL" sz="4200" dirty="0"/>
              <a:t>Ten kraj, ten dom, ten ląd -</a:t>
            </a:r>
          </a:p>
          <a:p>
            <a:pPr marL="0" indent="0" algn="ctr">
              <a:buNone/>
            </a:pPr>
            <a:r>
              <a:rPr lang="pl-PL" sz="4200" dirty="0"/>
              <a:t>W które mi zstąpisz majem.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68961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Susza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pl-PL" sz="2000" dirty="0"/>
              <a:t>Był wieczór gorący, duszny, z niebem opajęczonym, bez gwiazd. Na wschodzie, w milczącej chmurze, błyskały zielone błyskawice.</a:t>
            </a:r>
          </a:p>
          <a:p>
            <a:pPr marL="0" indent="0" algn="ctr">
              <a:buNone/>
            </a:pPr>
            <a:endParaRPr lang="pl-PL" sz="2000" dirty="0"/>
          </a:p>
          <a:p>
            <a:pPr marL="0" indent="0" algn="ctr">
              <a:buNone/>
            </a:pPr>
            <a:r>
              <a:rPr lang="pl-PL" sz="2000" dirty="0"/>
              <a:t>  Zbudzili się, gdy zaszło płomieniste słońce, — po dniu przespanym w popiele.</a:t>
            </a:r>
          </a:p>
          <a:p>
            <a:pPr marL="0" indent="0" algn="ctr">
              <a:buNone/>
            </a:pPr>
            <a:endParaRPr lang="pl-PL" sz="2000" dirty="0"/>
          </a:p>
          <a:p>
            <a:pPr marL="0" indent="0" algn="ctr">
              <a:buNone/>
            </a:pPr>
            <a:r>
              <a:rPr lang="pl-PL" sz="2000" dirty="0"/>
              <a:t>  Wyszli do sadu, by znaleźć wiatr i chłód, i rosę — lecz noc wisiała zwiędłymi liśćmi na drzewach.</a:t>
            </a:r>
          </a:p>
          <a:p>
            <a:pPr marL="0" indent="0" algn="ctr">
              <a:buNone/>
            </a:pPr>
            <a:endParaRPr lang="pl-PL" sz="2000" dirty="0"/>
          </a:p>
          <a:p>
            <a:pPr marL="0" indent="0" algn="ctr">
              <a:buNone/>
            </a:pPr>
            <a:r>
              <a:rPr lang="pl-PL" sz="2000" dirty="0"/>
              <a:t>  Zeszli nad wyschłe jezioro, gdzie w zapylonych tatarakach gasły płomyki świetlaków — padli na trawę, wyciągnęli się krzyżem na ziemi, szukając rosy.</a:t>
            </a:r>
          </a:p>
          <a:p>
            <a:pPr marL="0" indent="0" algn="ctr">
              <a:buNone/>
            </a:pPr>
            <a:endParaRPr lang="pl-PL" sz="2000" dirty="0"/>
          </a:p>
          <a:p>
            <a:pPr marL="0" indent="0" algn="ctr">
              <a:buNone/>
            </a:pPr>
            <a:r>
              <a:rPr lang="pl-PL" sz="2000" dirty="0"/>
              <a:t>  A ziemia była gorąca i sucha, trawa zamieniła się w siano</a:t>
            </a:r>
            <a:r>
              <a:rPr lang="pl-PL" sz="2000" dirty="0" smtClean="0"/>
              <a:t>, </a:t>
            </a:r>
            <a:r>
              <a:rPr lang="pl-PL" sz="2000" dirty="0"/>
              <a:t>pająki i mrówki jadowite, szukając rosy, wpełzały im na ręce i </a:t>
            </a:r>
            <a:r>
              <a:rPr lang="pl-PL" sz="2000" dirty="0" smtClean="0"/>
              <a:t>twarze. </a:t>
            </a:r>
            <a:endParaRPr lang="pl-PL" sz="2000" dirty="0"/>
          </a:p>
        </p:txBody>
      </p:sp>
    </p:spTree>
    <p:extLst>
      <p:ext uri="{BB962C8B-B14F-4D97-AF65-F5344CB8AC3E}">
        <p14:creationId xmlns:p14="http://schemas.microsoft.com/office/powerpoint/2010/main" val="3088318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Ź</a:t>
            </a:r>
            <a:r>
              <a:rPr lang="pl-PL" dirty="0" smtClean="0"/>
              <a:t>ródła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2000" dirty="0" smtClean="0"/>
              <a:t>Wikipedia: Maria Komornicka;</a:t>
            </a:r>
          </a:p>
          <a:p>
            <a:r>
              <a:rPr lang="pl-PL" sz="2000" dirty="0" smtClean="0"/>
              <a:t>Grafika: Maria Komornicka;</a:t>
            </a:r>
          </a:p>
          <a:p>
            <a:r>
              <a:rPr lang="pl-PL" sz="2000" dirty="0" smtClean="0"/>
              <a:t>Wikipedia: Jan Lemański;</a:t>
            </a:r>
          </a:p>
          <a:p>
            <a:r>
              <a:rPr lang="pl-PL" sz="2000" dirty="0" smtClean="0"/>
              <a:t>Grafika: Jan Lemański;</a:t>
            </a:r>
          </a:p>
          <a:p>
            <a:r>
              <a:rPr lang="pl-PL" sz="2000" dirty="0" smtClean="0"/>
              <a:t>Grafika: Stanisław Nałęcz-Komornicki;</a:t>
            </a:r>
          </a:p>
          <a:p>
            <a:r>
              <a:rPr lang="pl-PL" sz="2000" dirty="0" smtClean="0"/>
              <a:t>Grafika: Maria Podraza-Kwiatkowska;</a:t>
            </a:r>
          </a:p>
          <a:p>
            <a:endParaRPr lang="pl-PL" sz="2000" dirty="0"/>
          </a:p>
          <a:p>
            <a:endParaRPr lang="pl-PL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4069764"/>
            <a:ext cx="3888432" cy="2333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94533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b="1" dirty="0" smtClean="0"/>
              <a:t>Dziękuję za uwagę.</a:t>
            </a:r>
          </a:p>
          <a:p>
            <a:pPr marL="0" indent="0" algn="ctr">
              <a:buNone/>
            </a:pPr>
            <a:endParaRPr lang="pl-PL" b="1" dirty="0"/>
          </a:p>
          <a:p>
            <a:pPr marL="0" indent="0" algn="ctr">
              <a:buNone/>
            </a:pPr>
            <a:endParaRPr lang="pl-PL" b="1" dirty="0"/>
          </a:p>
          <a:p>
            <a:pPr marL="0" indent="0" algn="ctr">
              <a:buNone/>
            </a:pPr>
            <a:endParaRPr lang="pl-PL" b="1" dirty="0" smtClean="0"/>
          </a:p>
          <a:p>
            <a:pPr marL="0" indent="0" algn="r">
              <a:buNone/>
            </a:pPr>
            <a:endParaRPr lang="pl-PL" sz="2000" dirty="0" smtClean="0"/>
          </a:p>
          <a:p>
            <a:pPr marL="0" indent="0" algn="r">
              <a:buNone/>
            </a:pPr>
            <a:endParaRPr lang="pl-PL" sz="2000" dirty="0" smtClean="0"/>
          </a:p>
          <a:p>
            <a:pPr marL="0" indent="0" algn="r">
              <a:buNone/>
            </a:pPr>
            <a:endParaRPr lang="pl-PL" sz="2000" dirty="0"/>
          </a:p>
          <a:p>
            <a:pPr marL="0" indent="0" algn="r">
              <a:buNone/>
            </a:pPr>
            <a:endParaRPr lang="pl-PL" sz="2000" smtClean="0"/>
          </a:p>
          <a:p>
            <a:pPr marL="0" indent="0" algn="r">
              <a:buNone/>
            </a:pPr>
            <a:r>
              <a:rPr lang="pl-PL" sz="2000" smtClean="0"/>
              <a:t>Julia </a:t>
            </a:r>
            <a:r>
              <a:rPr lang="pl-PL" sz="2000" dirty="0" smtClean="0"/>
              <a:t>Dyga kl.6</a:t>
            </a:r>
          </a:p>
          <a:p>
            <a:pPr marL="0" indent="0" algn="ctr">
              <a:buNone/>
            </a:pPr>
            <a:endParaRPr lang="pl-PL" b="1" dirty="0"/>
          </a:p>
          <a:p>
            <a:pPr marL="0" indent="0" algn="ctr">
              <a:buNone/>
            </a:pPr>
            <a:endParaRPr lang="pl-PL" b="1" dirty="0" smtClean="0"/>
          </a:p>
          <a:p>
            <a:pPr marL="0" indent="0" algn="ctr">
              <a:buNone/>
            </a:pPr>
            <a:endParaRPr lang="pl-PL" b="1" dirty="0"/>
          </a:p>
          <a:p>
            <a:pPr marL="0" indent="0" algn="ctr">
              <a:buNone/>
            </a:pPr>
            <a:endParaRPr lang="pl-PL" sz="2000" b="1" dirty="0" smtClean="0"/>
          </a:p>
          <a:p>
            <a:pPr marL="0" indent="0" algn="r">
              <a:buNone/>
            </a:pPr>
            <a:endParaRPr lang="pl-PL" sz="2000" b="1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2420888"/>
            <a:ext cx="4108450" cy="410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171190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pl-PL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Maria Jakubina Komornicka 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/>
              <a:t> </a:t>
            </a:r>
          </a:p>
        </p:txBody>
      </p:sp>
      <p:sp>
        <p:nvSpPr>
          <p:cNvPr id="4" name="Objaśnienie w chmurce 3"/>
          <p:cNvSpPr/>
          <p:nvPr/>
        </p:nvSpPr>
        <p:spPr>
          <a:xfrm>
            <a:off x="251520" y="1396247"/>
            <a:ext cx="3240360" cy="2448272"/>
          </a:xfrm>
          <a:prstGeom prst="cloudCallout">
            <a:avLst>
              <a:gd name="adj1" fmla="val -22912"/>
              <a:gd name="adj2" fmla="val 72329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400" dirty="0" smtClean="0">
                <a:solidFill>
                  <a:schemeClr val="tx1"/>
                </a:solidFill>
              </a:rPr>
              <a:t>Urodziła się 25 </a:t>
            </a:r>
            <a:r>
              <a:rPr lang="pl-PL" sz="2400" dirty="0">
                <a:solidFill>
                  <a:schemeClr val="tx1"/>
                </a:solidFill>
              </a:rPr>
              <a:t>lipca </a:t>
            </a:r>
            <a:r>
              <a:rPr lang="pl-PL" sz="2400" dirty="0" smtClean="0">
                <a:solidFill>
                  <a:schemeClr val="tx1"/>
                </a:solidFill>
              </a:rPr>
              <a:t>1876 roku </a:t>
            </a:r>
            <a:r>
              <a:rPr lang="pl-PL" sz="2400" dirty="0">
                <a:solidFill>
                  <a:schemeClr val="tx1"/>
                </a:solidFill>
              </a:rPr>
              <a:t>w Grabowie nad </a:t>
            </a:r>
            <a:r>
              <a:rPr lang="pl-PL" sz="2400" dirty="0" smtClean="0">
                <a:solidFill>
                  <a:schemeClr val="tx1"/>
                </a:solidFill>
              </a:rPr>
              <a:t>Pilicą.</a:t>
            </a:r>
            <a:endParaRPr lang="pl-PL" sz="2400" dirty="0">
              <a:solidFill>
                <a:schemeClr val="tx1"/>
              </a:solidFill>
            </a:endParaRPr>
          </a:p>
        </p:txBody>
      </p:sp>
      <p:sp>
        <p:nvSpPr>
          <p:cNvPr id="5" name="Objaśnienie w chmurce 4"/>
          <p:cNvSpPr/>
          <p:nvPr/>
        </p:nvSpPr>
        <p:spPr>
          <a:xfrm>
            <a:off x="5868144" y="1360243"/>
            <a:ext cx="3168352" cy="2520280"/>
          </a:xfrm>
          <a:prstGeom prst="cloudCallout">
            <a:avLst>
              <a:gd name="adj1" fmla="val -22656"/>
              <a:gd name="adj2" fmla="val 71666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400" dirty="0">
                <a:solidFill>
                  <a:schemeClr val="tx1"/>
                </a:solidFill>
              </a:rPr>
              <a:t> </a:t>
            </a:r>
            <a:r>
              <a:rPr lang="pl-PL" sz="2400" dirty="0" smtClean="0">
                <a:solidFill>
                  <a:schemeClr val="tx1"/>
                </a:solidFill>
              </a:rPr>
              <a:t>Zmarła 8 </a:t>
            </a:r>
            <a:r>
              <a:rPr lang="pl-PL" sz="2400" dirty="0">
                <a:solidFill>
                  <a:schemeClr val="tx1"/>
                </a:solidFill>
              </a:rPr>
              <a:t>marca </a:t>
            </a:r>
            <a:r>
              <a:rPr lang="pl-PL" sz="2400" dirty="0" smtClean="0">
                <a:solidFill>
                  <a:schemeClr val="tx1"/>
                </a:solidFill>
              </a:rPr>
              <a:t>1949 roku </a:t>
            </a:r>
          </a:p>
          <a:p>
            <a:pPr algn="ctr"/>
            <a:r>
              <a:rPr lang="pl-PL" sz="2400" dirty="0" smtClean="0">
                <a:solidFill>
                  <a:schemeClr val="tx1"/>
                </a:solidFill>
              </a:rPr>
              <a:t>w Izabelinie.</a:t>
            </a:r>
            <a:endParaRPr lang="pl-PL" sz="2400" dirty="0">
              <a:solidFill>
                <a:schemeClr val="tx1"/>
              </a:solidFill>
            </a:endParaRPr>
          </a:p>
        </p:txBody>
      </p:sp>
      <p:sp>
        <p:nvSpPr>
          <p:cNvPr id="6" name="Objaśnienie w chmurce 5"/>
          <p:cNvSpPr/>
          <p:nvPr/>
        </p:nvSpPr>
        <p:spPr>
          <a:xfrm>
            <a:off x="2548241" y="3260604"/>
            <a:ext cx="3600400" cy="2833693"/>
          </a:xfrm>
          <a:prstGeom prst="cloudCallout">
            <a:avLst>
              <a:gd name="adj1" fmla="val -22698"/>
              <a:gd name="adj2" fmla="val 72732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>
                <a:solidFill>
                  <a:schemeClr val="tx1"/>
                </a:solidFill>
              </a:rPr>
              <a:t> </a:t>
            </a:r>
            <a:r>
              <a:rPr lang="pl-PL" sz="2400" dirty="0" smtClean="0">
                <a:solidFill>
                  <a:schemeClr val="tx1"/>
                </a:solidFill>
              </a:rPr>
              <a:t>To polska </a:t>
            </a:r>
            <a:r>
              <a:rPr lang="pl-PL" sz="2400" dirty="0">
                <a:solidFill>
                  <a:schemeClr val="tx1"/>
                </a:solidFill>
              </a:rPr>
              <a:t>pisarka młodopolska, </a:t>
            </a:r>
            <a:r>
              <a:rPr lang="pl-PL" sz="2400" dirty="0" smtClean="0">
                <a:solidFill>
                  <a:schemeClr val="tx1"/>
                </a:solidFill>
              </a:rPr>
              <a:t>tłumaczka</a:t>
            </a:r>
            <a:br>
              <a:rPr lang="pl-PL" sz="2400" dirty="0" smtClean="0">
                <a:solidFill>
                  <a:schemeClr val="tx1"/>
                </a:solidFill>
              </a:rPr>
            </a:br>
            <a:r>
              <a:rPr lang="pl-PL" sz="2400" dirty="0" smtClean="0">
                <a:solidFill>
                  <a:schemeClr val="tx1"/>
                </a:solidFill>
              </a:rPr>
              <a:t> </a:t>
            </a:r>
            <a:r>
              <a:rPr lang="pl-PL" sz="2400" dirty="0">
                <a:solidFill>
                  <a:schemeClr val="tx1"/>
                </a:solidFill>
              </a:rPr>
              <a:t>i krytyczka literacka.</a:t>
            </a:r>
          </a:p>
        </p:txBody>
      </p:sp>
    </p:spTree>
    <p:extLst>
      <p:ext uri="{BB962C8B-B14F-4D97-AF65-F5344CB8AC3E}">
        <p14:creationId xmlns:p14="http://schemas.microsoft.com/office/powerpoint/2010/main" val="3599962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67592"/>
            <a:ext cx="3023040" cy="3984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-116032"/>
            <a:ext cx="4641618" cy="6974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2794" y="-127156"/>
            <a:ext cx="3419872" cy="4274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4624"/>
            <a:ext cx="4680520" cy="2649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426" y="4029075"/>
            <a:ext cx="5905500" cy="282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1282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solidFill>
            <a:srgbClr val="FF0000"/>
          </a:solidFill>
        </p:spPr>
        <p:txBody>
          <a:bodyPr/>
          <a:lstStyle/>
          <a:p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Życie</a:t>
            </a:r>
            <a:endParaRPr lang="pl-P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ctr">
              <a:buNone/>
            </a:pPr>
            <a:r>
              <a:rPr lang="pl-PL" sz="2000" dirty="0" smtClean="0"/>
              <a:t>Rodzicami Marii </a:t>
            </a:r>
            <a:r>
              <a:rPr lang="pl-PL" sz="2000" dirty="0"/>
              <a:t>Komornickiej </a:t>
            </a:r>
            <a:r>
              <a:rPr lang="pl-PL" sz="2000" dirty="0" smtClean="0"/>
              <a:t>byli </a:t>
            </a:r>
            <a:r>
              <a:rPr lang="pl-PL" sz="2000" b="1" dirty="0" smtClean="0"/>
              <a:t>Augustyn </a:t>
            </a:r>
            <a:r>
              <a:rPr lang="pl-PL" sz="2000" b="1" dirty="0"/>
              <a:t>Komornicki i Anna Dunin-Wąsowicz</a:t>
            </a:r>
            <a:r>
              <a:rPr lang="pl-PL" sz="2000" dirty="0"/>
              <a:t>, pradziadkiem </a:t>
            </a:r>
            <a:r>
              <a:rPr lang="pl-PL" sz="2000" b="1" dirty="0"/>
              <a:t>Teodor Anzelm Dzwonkowski</a:t>
            </a:r>
            <a:r>
              <a:rPr lang="pl-PL" sz="2000" dirty="0"/>
              <a:t>. </a:t>
            </a:r>
            <a:r>
              <a:rPr lang="pl-PL" sz="2000" dirty="0" smtClean="0"/>
              <a:t>Pochodziła</a:t>
            </a:r>
            <a:br>
              <a:rPr lang="pl-PL" sz="2000" dirty="0" smtClean="0"/>
            </a:br>
            <a:r>
              <a:rPr lang="pl-PL" sz="2000" dirty="0" smtClean="0"/>
              <a:t> </a:t>
            </a:r>
            <a:r>
              <a:rPr lang="pl-PL" sz="2000" dirty="0"/>
              <a:t>z zamożnej rodziny ziemiańskiej, dzieciństwo spędziła w majątku </a:t>
            </a:r>
            <a:r>
              <a:rPr lang="pl-PL" sz="2000" dirty="0" smtClean="0"/>
              <a:t/>
            </a:r>
            <a:br>
              <a:rPr lang="pl-PL" sz="2000" dirty="0" smtClean="0"/>
            </a:br>
            <a:r>
              <a:rPr lang="pl-PL" sz="2000" dirty="0" smtClean="0"/>
              <a:t>w </a:t>
            </a:r>
            <a:r>
              <a:rPr lang="pl-PL" sz="2000" b="1" dirty="0"/>
              <a:t>Grabowie</a:t>
            </a:r>
            <a:r>
              <a:rPr lang="pl-PL" sz="2000" dirty="0"/>
              <a:t>. W roku 1889 wraz z matką i pięciorgiem rodzeństwa przyjechała do Warszawy, gdzie pobierała prywatne lekcje u najlepszych nauczycieli (literatury uczył ją prof. Piotr Chmielowski). </a:t>
            </a:r>
            <a:endParaRPr lang="pl-PL" sz="2000" dirty="0" smtClean="0"/>
          </a:p>
          <a:p>
            <a:pPr marL="0" indent="0" algn="ctr">
              <a:buNone/>
            </a:pPr>
            <a:r>
              <a:rPr lang="pl-PL" sz="2000" dirty="0"/>
              <a:t>Po olśniewającej, wiele obiecującej młodości popadła w stan duchowego mroku, przerywanego krótkimi błyskami pełnej świadomości. Zostały po niej dwa zdjęcia, trzy niewielkie książki – w tym jedna zbiorowa, rozproszone po czasopismach wiersze, opowiadania, dramaty, teksty krytyczne oraz zapisany "w czasach obłędu" gruby zeszyt wierszy, </a:t>
            </a:r>
            <a:r>
              <a:rPr lang="pl-PL" sz="2000" dirty="0" smtClean="0"/>
              <a:t/>
            </a:r>
            <a:br>
              <a:rPr lang="pl-PL" sz="2000" dirty="0" smtClean="0"/>
            </a:br>
            <a:r>
              <a:rPr lang="pl-PL" sz="2000" dirty="0" smtClean="0"/>
              <a:t>który </a:t>
            </a:r>
            <a:r>
              <a:rPr lang="pl-PL" sz="2000" dirty="0"/>
              <a:t>nazwała</a:t>
            </a:r>
            <a:r>
              <a:rPr lang="pl-PL" sz="2000" b="1" dirty="0"/>
              <a:t> "</a:t>
            </a:r>
            <a:r>
              <a:rPr lang="pl-PL" sz="2000" b="1" dirty="0" err="1"/>
              <a:t>Xięgą</a:t>
            </a:r>
            <a:r>
              <a:rPr lang="pl-PL" sz="2000" b="1" dirty="0"/>
              <a:t> poezji </a:t>
            </a:r>
            <a:r>
              <a:rPr lang="pl-PL" sz="2000" b="1" dirty="0" smtClean="0"/>
              <a:t>idyllicznej”</a:t>
            </a:r>
            <a:r>
              <a:rPr lang="pl-PL" sz="2000" dirty="0" smtClean="0"/>
              <a:t>.</a:t>
            </a:r>
          </a:p>
          <a:p>
            <a:pPr marL="0" indent="0" algn="ctr">
              <a:buNone/>
            </a:pPr>
            <a:endParaRPr lang="pl-PL" sz="2000" dirty="0"/>
          </a:p>
        </p:txBody>
      </p:sp>
      <p:sp>
        <p:nvSpPr>
          <p:cNvPr id="5" name="pole tekstowe 4"/>
          <p:cNvSpPr txBox="1"/>
          <p:nvPr/>
        </p:nvSpPr>
        <p:spPr>
          <a:xfrm>
            <a:off x="7020272" y="98072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893268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sz="2000" dirty="0"/>
              <a:t>W roku 1898 wyszła za mąż za poetę </a:t>
            </a:r>
            <a:r>
              <a:rPr lang="pl-PL" sz="2000" b="1" dirty="0"/>
              <a:t>Jana </a:t>
            </a:r>
            <a:r>
              <a:rPr lang="pl-PL" sz="2000" b="1" dirty="0" smtClean="0"/>
              <a:t>Lemańskiego</a:t>
            </a:r>
            <a:r>
              <a:rPr lang="pl-PL" sz="2000" dirty="0" smtClean="0"/>
              <a:t>(ukazanego poniżej). </a:t>
            </a:r>
            <a:r>
              <a:rPr lang="pl-PL" sz="2000" dirty="0"/>
              <a:t>Małżeństwo uchodziło za nieudane, a Lemański za porywczego i chorobliwie zazdrosnego. Zgodnie z relacją Jana Lorentowicza, w czasie podróży poślubnej Lemański z zazdrości dwukrotnie postrzelił z pistoletu żonę na krakowskich Plantach. Związek rozpadł się po dwóch latach.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3454" y="3242442"/>
            <a:ext cx="2160240" cy="349596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613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sz="2000" dirty="0"/>
              <a:t>Zgodnie z literackim mitem, powstałym wokół fabularyzowanej relacji Marii </a:t>
            </a:r>
            <a:r>
              <a:rPr lang="pl-PL" sz="2000" dirty="0" err="1" smtClean="0"/>
              <a:t>Dernałowicz</a:t>
            </a:r>
            <a:r>
              <a:rPr lang="pl-PL" sz="2000" dirty="0" smtClean="0"/>
              <a:t>, </a:t>
            </a:r>
            <a:r>
              <a:rPr lang="pl-PL" sz="2000" dirty="0"/>
              <a:t>w 1907 w hotelu w Poznaniu trzydziestojednoletnia Komornicka spaliła w piecu kobiece suknie i uznała się za mężczyznę. Od tej pory nosiła wyłącznie męskie stroje, paliła fajkę, usunęła uzębienie i używała nazwiska </a:t>
            </a:r>
            <a:r>
              <a:rPr lang="pl-PL" sz="2000" b="1" dirty="0"/>
              <a:t>Piotr Odmieniec </a:t>
            </a:r>
            <a:r>
              <a:rPr lang="pl-PL" sz="2000" b="1" dirty="0" err="1"/>
              <a:t>Włast</a:t>
            </a:r>
            <a:r>
              <a:rPr lang="pl-PL" sz="2000" dirty="0"/>
              <a:t>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9672" y="3429000"/>
            <a:ext cx="5328592" cy="30417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7232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sz="2000" dirty="0"/>
              <a:t>Uznana przez rodzinę za obłąkaną, w latach 1907–1914 przebywała w sanatoriach i szpitalach. W 1914 wróciła do rodzinnego Grabowa, gdzie rozpoczęła pisanie swojego ostatniego dzieła, </a:t>
            </a:r>
            <a:r>
              <a:rPr lang="pl-PL" sz="2000" b="1" dirty="0" err="1"/>
              <a:t>Xięgi</a:t>
            </a:r>
            <a:r>
              <a:rPr lang="pl-PL" sz="2000" b="1" dirty="0"/>
              <a:t> poezji idyllicznej</a:t>
            </a:r>
            <a:r>
              <a:rPr lang="pl-PL" sz="2000" dirty="0"/>
              <a:t>. Pod koniec życia jako pisarka była zupełnie zapomniana. W 1944 z powodu zniszczeń wojennych opuściła rodzinny majątek. Zmarła w zakładzie leczniczym w Izabelinie w 1949 roku. Nagrobek znajduje się na Cmentarzu Wojskowym na </a:t>
            </a:r>
            <a:r>
              <a:rPr lang="pl-PL" sz="2000" dirty="0" smtClean="0"/>
              <a:t>Powązkach.</a:t>
            </a:r>
            <a:endParaRPr lang="pl-PL" sz="20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3395" y="3933056"/>
            <a:ext cx="1779750" cy="277219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770195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solidFill>
            <a:srgbClr val="FF0000"/>
          </a:solidFill>
        </p:spPr>
        <p:txBody>
          <a:bodyPr/>
          <a:lstStyle/>
          <a:p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Twórczość</a:t>
            </a:r>
            <a:endParaRPr lang="pl-P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sz="2400" dirty="0" smtClean="0"/>
              <a:t>Literackim debiutem Marii Komornickiej była </a:t>
            </a:r>
            <a:r>
              <a:rPr lang="pl-PL" sz="2400" dirty="0"/>
              <a:t>publikacja opowiadań </a:t>
            </a:r>
            <a:r>
              <a:rPr lang="pl-PL" sz="2400" b="1" i="1" dirty="0"/>
              <a:t>Z życia nędzarza i Staszka </a:t>
            </a:r>
            <a:r>
              <a:rPr lang="pl-PL" sz="2400" dirty="0"/>
              <a:t>w „Gazecie Warszawskiej” w 1892 roku. W 1883 w tej samej gazecie ukazała się nowela Rozłąka. W 1894 roku wydała zbiór opowiadań Szkice. W tym samym roku w „Gazecie Poznańskiej” ukazał się także dramat Skrzywdzeni. Następnie pod naciskami ojca wyjechała do Cambridge, gdzie przez 6 miesięcy uczęszczała na wykłady w żeńskim Kolegium </a:t>
            </a:r>
            <a:r>
              <a:rPr lang="pl-PL" sz="2400" dirty="0" err="1"/>
              <a:t>Newnham</a:t>
            </a:r>
            <a:r>
              <a:rPr lang="pl-PL" sz="2400" dirty="0"/>
              <a:t>. Dziennik z pobytu opublikowała pod ironicznym tytułem </a:t>
            </a:r>
            <a:r>
              <a:rPr lang="pl-PL" sz="2400" b="1" i="1" dirty="0"/>
              <a:t>Raj młodzieży </a:t>
            </a:r>
            <a:r>
              <a:rPr lang="pl-PL" sz="2400" dirty="0"/>
              <a:t>na początku 1986 roku. Po powrocie z Cambridge wraz z Wacławem Nałkowskim i Cezarym Jellentą wydała w 1895 roku manifest literacki </a:t>
            </a:r>
            <a:r>
              <a:rPr lang="pl-PL" sz="2400" b="1" i="1" dirty="0" smtClean="0"/>
              <a:t>Forpoczty</a:t>
            </a:r>
            <a:r>
              <a:rPr lang="pl-PL" sz="2400" dirty="0" smtClean="0"/>
              <a:t>.</a:t>
            </a:r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2739976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sz="2000" dirty="0"/>
              <a:t>W 1900 Komornicka opublikowała </a:t>
            </a:r>
            <a:r>
              <a:rPr lang="pl-PL" sz="2000" b="1" i="1" dirty="0"/>
              <a:t>Baśnie</a:t>
            </a:r>
            <a:r>
              <a:rPr lang="pl-PL" sz="2000" dirty="0"/>
              <a:t>.</a:t>
            </a:r>
            <a:r>
              <a:rPr lang="pl-PL" sz="2000" b="1" dirty="0"/>
              <a:t> </a:t>
            </a:r>
            <a:r>
              <a:rPr lang="pl-PL" sz="2000" b="1" i="1" dirty="0"/>
              <a:t>Psalmodie</a:t>
            </a:r>
            <a:r>
              <a:rPr lang="pl-PL" sz="2000" dirty="0"/>
              <a:t>, zaś od 1901 współpracowała z redagowaną przez Zenona Przesmyckiego </a:t>
            </a:r>
            <a:r>
              <a:rPr lang="pl-PL" sz="2000" b="1" dirty="0"/>
              <a:t>„Chimerą”</a:t>
            </a:r>
            <a:r>
              <a:rPr lang="pl-PL" sz="2000" dirty="0"/>
              <a:t>. Publikowała poezję, m.in. cykl </a:t>
            </a:r>
            <a:r>
              <a:rPr lang="pl-PL" sz="2000" b="1" i="1" dirty="0"/>
              <a:t>Czarne płomienie </a:t>
            </a:r>
            <a:r>
              <a:rPr lang="pl-PL" sz="2000" dirty="0"/>
              <a:t>(1901), prozę (</a:t>
            </a:r>
            <a:r>
              <a:rPr lang="pl-PL" sz="2000" i="1" dirty="0"/>
              <a:t>Biesy</a:t>
            </a:r>
            <a:r>
              <a:rPr lang="pl-PL" sz="2000" dirty="0"/>
              <a:t>, 1902), tłumaczenia z języka angielskiego, a także recenzje pod pseudonimem </a:t>
            </a:r>
            <a:r>
              <a:rPr lang="pl-PL" sz="2000" b="1" dirty="0"/>
              <a:t>„</a:t>
            </a:r>
            <a:r>
              <a:rPr lang="pl-PL" sz="2000" b="1" dirty="0" err="1"/>
              <a:t>Włast</a:t>
            </a:r>
            <a:r>
              <a:rPr lang="pl-PL" sz="2000" b="1" dirty="0" smtClean="0"/>
              <a:t>”</a:t>
            </a:r>
            <a:r>
              <a:rPr lang="pl-PL" sz="2000" dirty="0" smtClean="0"/>
              <a:t>.</a:t>
            </a:r>
            <a:endParaRPr lang="pl-PL" sz="2000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3372929"/>
            <a:ext cx="1872208" cy="318860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035679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215</TotalTime>
  <Words>891</Words>
  <Application>Microsoft Office PowerPoint</Application>
  <PresentationFormat>Pokaz na ekranie (4:3)</PresentationFormat>
  <Paragraphs>81</Paragraphs>
  <Slides>18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18</vt:i4>
      </vt:variant>
    </vt:vector>
  </HeadingPairs>
  <TitlesOfParts>
    <vt:vector size="22" baseType="lpstr">
      <vt:lpstr>Arial</vt:lpstr>
      <vt:lpstr>Calibri</vt:lpstr>
      <vt:lpstr>Wingdings</vt:lpstr>
      <vt:lpstr>Motyw pakietu Office</vt:lpstr>
      <vt:lpstr>Prezentacja programu PowerPoint</vt:lpstr>
      <vt:lpstr>Maria Jakubina Komornicka </vt:lpstr>
      <vt:lpstr>Prezentacja programu PowerPoint</vt:lpstr>
      <vt:lpstr>Życie</vt:lpstr>
      <vt:lpstr>Prezentacja programu PowerPoint</vt:lpstr>
      <vt:lpstr>Prezentacja programu PowerPoint</vt:lpstr>
      <vt:lpstr>Prezentacja programu PowerPoint</vt:lpstr>
      <vt:lpstr>Twórczość</vt:lpstr>
      <vt:lpstr>Prezentacja programu PowerPoint</vt:lpstr>
      <vt:lpstr>Recepcja</vt:lpstr>
      <vt:lpstr>Ku pamięci</vt:lpstr>
      <vt:lpstr>Książki związane z Marią Komornicką</vt:lpstr>
      <vt:lpstr>Cytaty Marii Komornickiej</vt:lpstr>
      <vt:lpstr>Prezentacja programu PowerPoint</vt:lpstr>
      <vt:lpstr> ,,Oto mi z oczu spływa kraina, w której zjawiłeś się majem” </vt:lpstr>
      <vt:lpstr>Susza</vt:lpstr>
      <vt:lpstr>Źródła</vt:lpstr>
      <vt:lpstr>Prezentacja programu PowerPoint</vt:lpstr>
    </vt:vector>
  </TitlesOfParts>
  <Company>Sil-art Rycho444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Dzieci</dc:creator>
  <cp:lastModifiedBy>Kursor 3</cp:lastModifiedBy>
  <cp:revision>23</cp:revision>
  <dcterms:created xsi:type="dcterms:W3CDTF">2018-03-04T11:17:10Z</dcterms:created>
  <dcterms:modified xsi:type="dcterms:W3CDTF">2019-12-10T12:11:44Z</dcterms:modified>
</cp:coreProperties>
</file>