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7" r:id="rId3"/>
    <p:sldId id="259" r:id="rId4"/>
    <p:sldId id="261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F98AA868-8872-43E4-8C98-D34DABD1FD38}" type="datetimeFigureOut">
              <a:rPr lang="pl-PL" smtClean="0"/>
              <a:t>2019-04-24</a:t>
            </a:fld>
            <a:endParaRPr lang="pl-P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406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2019-04-24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7779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2019-04-24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804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2019-04-24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757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98AA868-8872-43E4-8C98-D34DABD1FD38}" type="datetimeFigureOut">
              <a:rPr lang="pl-PL" smtClean="0"/>
              <a:t>2019-04-24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039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2019-04-24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106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2019-04-24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099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2019-04-24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984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2019-04-24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173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2019-04-24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9012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98AA868-8872-43E4-8C98-D34DABD1FD38}" type="datetimeFigureOut">
              <a:rPr lang="pl-PL" smtClean="0"/>
              <a:t>2019-04-24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8284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2019-04-24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86805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831704" y="2068770"/>
            <a:ext cx="8477554" cy="3295813"/>
          </a:xfrm>
        </p:spPr>
        <p:txBody>
          <a:bodyPr anchor="ctr">
            <a:normAutofit/>
          </a:bodyPr>
          <a:lstStyle/>
          <a:p>
            <a:r>
              <a:rPr lang="pl-PL" sz="6700" b="1" dirty="0">
                <a:cs typeface="Calibri Light"/>
              </a:rPr>
              <a:t>KOBIETY </a:t>
            </a:r>
            <a:r>
              <a:rPr lang="pl-PL" sz="6700" b="1" dirty="0">
                <a:cs typeface="Calibri Light"/>
              </a:rPr>
              <a:t/>
            </a:r>
            <a:br>
              <a:rPr lang="pl-PL" sz="6700" b="1" dirty="0">
                <a:cs typeface="Calibri Light"/>
              </a:rPr>
            </a:br>
            <a:r>
              <a:rPr lang="pl-PL" sz="6700" b="1" dirty="0" smtClean="0">
                <a:cs typeface="Calibri Light"/>
              </a:rPr>
              <a:t>NA </a:t>
            </a:r>
            <a:r>
              <a:rPr lang="pl-PL" sz="6700" b="1" dirty="0">
                <a:cs typeface="Calibri Light"/>
              </a:rPr>
              <a:t>PRZESTRZENI WIEKÓW</a:t>
            </a:r>
            <a:endParaRPr lang="pl-PL" sz="6700" b="1" dirty="0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ED71A2-D4F8-41FC-8493-AF25B829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/>
              <a:t> PREHISTORIA</a:t>
            </a:r>
          </a:p>
        </p:txBody>
      </p:sp>
      <p:pic>
        <p:nvPicPr>
          <p:cNvPr id="5" name="Obraz 5" descr="Obraz zawierający tekst, książka, siedzi, ściana&#10;&#10;Opis wygenerowany przy bardzo wysokim poziomie pewności">
            <a:extLst>
              <a:ext uri="{FF2B5EF4-FFF2-40B4-BE49-F238E27FC236}">
                <a16:creationId xmlns:a16="http://schemas.microsoft.com/office/drawing/2014/main" id="{B2A9C0FE-80BC-4F9D-A152-58F2DCCFD0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49776" y="2451075"/>
            <a:ext cx="5153756" cy="3053128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FEC86C9-34C2-4EAB-ADCD-14EB62ABC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0320" y="696351"/>
            <a:ext cx="4883833" cy="581230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200" dirty="0"/>
              <a:t>Rola kobiety od zawsze zależna była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od </a:t>
            </a:r>
            <a:r>
              <a:rPr lang="pl-PL" sz="2200" dirty="0"/>
              <a:t>kultury i religii. Asymetria związana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z </a:t>
            </a:r>
            <a:r>
              <a:rPr lang="pl-PL" sz="2200" dirty="0"/>
              <a:t>płcią i przynależnymi jej cechami była klarowna i dostosowana do atrybutów przypisywanych kobietom i mężczyznom. I tak płeć piękna kojarzona była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z </a:t>
            </a:r>
            <a:r>
              <a:rPr lang="pl-PL" sz="2200" dirty="0"/>
              <a:t>płodnością, rodzicielstwem i tajemnicą nowego życia. Okres ten nazywano matriarchatem, kiedy to społeczności prehistoryczne koncentrowały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się </a:t>
            </a:r>
            <a:r>
              <a:rPr lang="pl-PL" sz="2200" dirty="0"/>
              <a:t>na kulcie kobiet, pełniących dominującą rolę nie tylko w sferze społecznej, ale również politycznej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i </a:t>
            </a:r>
            <a:r>
              <a:rPr lang="pl-PL" sz="2200" dirty="0"/>
              <a:t>religijnej. Uważano, że to kobiety posiadają wrodzoną mądrość i znają tajemnice bogów.</a:t>
            </a:r>
          </a:p>
        </p:txBody>
      </p:sp>
    </p:spTree>
    <p:extLst>
      <p:ext uri="{BB962C8B-B14F-4D97-AF65-F5344CB8AC3E}">
        <p14:creationId xmlns:p14="http://schemas.microsoft.com/office/powerpoint/2010/main" val="262194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84E754-FA39-4926-A131-783A16C1B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b="1" dirty="0"/>
              <a:t>STAROŻYTNOŚĆ</a:t>
            </a:r>
          </a:p>
        </p:txBody>
      </p:sp>
      <p:pic>
        <p:nvPicPr>
          <p:cNvPr id="5" name="Obraz 5" descr="Obraz zawierający tekst, książka&#10;&#10;Opis wygenerowany przy bardzo wysokim poziomie pewności">
            <a:extLst>
              <a:ext uri="{FF2B5EF4-FFF2-40B4-BE49-F238E27FC236}">
                <a16:creationId xmlns:a16="http://schemas.microsoft.com/office/drawing/2014/main" id="{51C8B1A4-7743-4C7B-995C-560C2E537C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3385" y="2165667"/>
            <a:ext cx="5118295" cy="338948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C1FBFBD-0899-4FDC-9081-04CEDF2FE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6536" y="379830"/>
            <a:ext cx="5294140" cy="61053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000" dirty="0"/>
              <a:t>Pozycja kobiet w miastach greckich była bardzo niska. W młodym wieku wychodziły za mąż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za </a:t>
            </a:r>
            <a:r>
              <a:rPr lang="pl-PL" sz="2000" dirty="0"/>
              <a:t>mężczyzn znacznie starszych. Kobieta stawała się pełnoprawnym obywatelem dopiero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po </a:t>
            </a:r>
            <a:r>
              <a:rPr lang="pl-PL" sz="2000" dirty="0"/>
              <a:t>zamążpójściu. Celem małżeństwa było wydanie na świat legalnego potomstwa. Istniało powiedzenie, że kobiecie wypada się pokazać publicznie dopiero wtedy, gdy ludzie będą ją pytali czyją jest matką, a nie czyją żoną. Agora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</a:t>
            </a:r>
            <a:r>
              <a:rPr lang="pl-PL" sz="2000" dirty="0"/>
              <a:t>targ rybny przez długi okres był dla kobiet zamknięty. Kobiety nie miały też dostępu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do </a:t>
            </a:r>
            <a:r>
              <a:rPr lang="pl-PL" sz="2000" dirty="0"/>
              <a:t>większości imprez kulturalnych odbywających się w mieście, choć zdarzały się święta w których brały udział tylko kobiety. </a:t>
            </a:r>
            <a:br>
              <a:rPr lang="pl-PL" sz="2000" dirty="0"/>
            </a:br>
            <a:r>
              <a:rPr lang="pl-PL" sz="2000" dirty="0"/>
              <a:t>Każda Greczynka posiadała przez całe życie swojego opiekuna, bez którego nie miała prawa nic zrobić w kierunku prawnym. Zawsze był nim jakiś mężczyzna z rodziny np. ojciec, małżonek, syn lub zięć. </a:t>
            </a:r>
          </a:p>
        </p:txBody>
      </p:sp>
    </p:spTree>
    <p:extLst>
      <p:ext uri="{BB962C8B-B14F-4D97-AF65-F5344CB8AC3E}">
        <p14:creationId xmlns:p14="http://schemas.microsoft.com/office/powerpoint/2010/main" val="10752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61F22A-D397-4A14-8AF2-93B05C75D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169" y="642594"/>
            <a:ext cx="10328031" cy="1371600"/>
          </a:xfrm>
        </p:spPr>
        <p:txBody>
          <a:bodyPr/>
          <a:lstStyle/>
          <a:p>
            <a:r>
              <a:rPr lang="pl-PL" b="1" dirty="0"/>
              <a:t>ŚREDNIOWIECZE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A52B862D-7A11-4866-9145-27E16097C1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5178" y="2348499"/>
            <a:ext cx="5744308" cy="3094158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A96D5E8-B0E7-421E-84A6-EC64A12A6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182" y="930813"/>
            <a:ext cx="4766603" cy="569507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000" dirty="0"/>
              <a:t>We wczesnym średniowieczu kobieta zajmowała zawsze drugie miejsce jeśli chodzi o życie towarzyskie, kulturowe itp. Mężczyzna sprawujący kuratelę nad kobietą nie tylko reprezentował ją na wszelkiego rodzaju zgromadzeniach, ale także zarządzał jej majątkiem oraz mógł ukarać kobietę,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gdy </a:t>
            </a:r>
            <a:r>
              <a:rPr lang="pl-PL" sz="2000" dirty="0"/>
              <a:t>ta coś przewiniła. Kobieta była pozbawiona nawet wyboru kandydata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na </a:t>
            </a:r>
            <a:r>
              <a:rPr lang="pl-PL" sz="2000" dirty="0"/>
              <a:t>swojego męża bez zgody rodzica, jednakże w późniejszych czasach zyskała ten przywilej, że nie mogła być wydana za mąż wbrew swojej woli. Jednym z powodów zawierania związków małżeńskich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 </a:t>
            </a:r>
            <a:r>
              <a:rPr lang="pl-PL" sz="2000" dirty="0"/>
              <a:t>średniowieczu była np. chęć pogodzenia zwaśnionych rodów i korzyści majątkowe. </a:t>
            </a:r>
          </a:p>
        </p:txBody>
      </p:sp>
    </p:spTree>
    <p:extLst>
      <p:ext uri="{BB962C8B-B14F-4D97-AF65-F5344CB8AC3E}">
        <p14:creationId xmlns:p14="http://schemas.microsoft.com/office/powerpoint/2010/main" val="54031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F29F844-713A-4FCF-AAE0-F600375E78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5EC574-A302-4180-8E31-8B5448B8A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79DE58E-EF70-42EE-9944-444C408FE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/>
              <a:t>NOWOŻYTNOŚĆ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5" name="Obraz 5" descr="Obraz zawierający ściana, wewnątrz, kobieta, tekst&#10;&#10;Opis wygenerowany przy bardzo wysokim poziomie pewności">
            <a:extLst>
              <a:ext uri="{FF2B5EF4-FFF2-40B4-BE49-F238E27FC236}">
                <a16:creationId xmlns:a16="http://schemas.microsoft.com/office/drawing/2014/main" id="{05811D51-E07A-4533-84F6-2359FB1F75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21951" y="1206900"/>
            <a:ext cx="3581047" cy="44623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BDCFA16-2A3A-4C2D-9659-E18843EA8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9450" y="2023104"/>
            <a:ext cx="4957554" cy="421122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Staropolski </a:t>
            </a:r>
            <a:r>
              <a:rPr lang="en-US" sz="2000" dirty="0" err="1" smtClean="0"/>
              <a:t>ideał</a:t>
            </a:r>
            <a:r>
              <a:rPr lang="en-US" sz="2000" dirty="0" smtClean="0"/>
              <a:t> </a:t>
            </a:r>
            <a:r>
              <a:rPr lang="en-US" sz="2000" dirty="0" err="1"/>
              <a:t>wychowawczy</a:t>
            </a:r>
            <a:r>
              <a:rPr lang="en-US" sz="2000" dirty="0"/>
              <a:t> </a:t>
            </a:r>
            <a:r>
              <a:rPr lang="en-US" sz="2000" dirty="0" err="1"/>
              <a:t>dziewcząt</a:t>
            </a:r>
            <a:r>
              <a:rPr lang="en-US" sz="2000" dirty="0"/>
              <a:t> </a:t>
            </a:r>
            <a:r>
              <a:rPr lang="en-US" sz="2000" dirty="0" err="1"/>
              <a:t>był</a:t>
            </a:r>
            <a:r>
              <a:rPr lang="en-US" sz="2000" dirty="0"/>
              <a:t> w </a:t>
            </a:r>
            <a:r>
              <a:rPr lang="en-US" sz="2000" dirty="0" err="1"/>
              <a:t>zasadzie</a:t>
            </a:r>
            <a:r>
              <a:rPr lang="en-US" sz="2000" dirty="0"/>
              <a:t> </a:t>
            </a:r>
            <a:r>
              <a:rPr lang="en-US" sz="2000" dirty="0" err="1"/>
              <a:t>ponadstanowy</a:t>
            </a:r>
            <a:r>
              <a:rPr lang="en-US" sz="2000" dirty="0"/>
              <a:t>. </a:t>
            </a:r>
            <a:r>
              <a:rPr lang="en-US" sz="2000" dirty="0" err="1"/>
              <a:t>Zarówno</a:t>
            </a:r>
            <a:r>
              <a:rPr lang="en-US" sz="2000" dirty="0"/>
              <a:t> </a:t>
            </a:r>
            <a:r>
              <a:rPr lang="en-US" sz="2000" dirty="0" err="1"/>
              <a:t>szlachcianki</a:t>
            </a:r>
            <a:r>
              <a:rPr lang="en-US" sz="2000" dirty="0"/>
              <a:t>, </a:t>
            </a:r>
            <a:r>
              <a:rPr lang="en-US" sz="2000" dirty="0" err="1"/>
              <a:t>jak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mieszczanki</a:t>
            </a:r>
            <a:r>
              <a:rPr lang="en-US" sz="2000" dirty="0"/>
              <a:t> </a:t>
            </a:r>
            <a:r>
              <a:rPr lang="en-US" sz="2000" dirty="0" err="1"/>
              <a:t>chowane</a:t>
            </a:r>
            <a:r>
              <a:rPr lang="en-US" sz="2000" dirty="0"/>
              <a:t> </a:t>
            </a:r>
            <a:r>
              <a:rPr lang="en-US" sz="2000" dirty="0" err="1"/>
              <a:t>były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istoty</a:t>
            </a:r>
            <a:r>
              <a:rPr lang="en-US" sz="2000" dirty="0"/>
              <a:t> </a:t>
            </a:r>
            <a:r>
              <a:rPr lang="en-US" sz="2000" dirty="0" err="1"/>
              <a:t>uległe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bierne</a:t>
            </a:r>
            <a:r>
              <a:rPr lang="en-US" sz="2000" dirty="0"/>
              <a:t>, </a:t>
            </a:r>
            <a:r>
              <a:rPr lang="en-US" sz="2000" dirty="0" err="1"/>
              <a:t>których</a:t>
            </a:r>
            <a:r>
              <a:rPr lang="en-US" sz="2000" dirty="0"/>
              <a:t> </a:t>
            </a:r>
            <a:r>
              <a:rPr lang="en-US" sz="2000" dirty="0" err="1"/>
              <a:t>życiową</a:t>
            </a:r>
            <a:r>
              <a:rPr lang="en-US" sz="2000" dirty="0"/>
              <a:t> </a:t>
            </a:r>
            <a:r>
              <a:rPr lang="en-US" sz="2000" dirty="0" err="1"/>
              <a:t>aspiracją</a:t>
            </a:r>
            <a:r>
              <a:rPr lang="en-US" sz="2000" dirty="0"/>
              <a:t> </a:t>
            </a:r>
            <a:r>
              <a:rPr lang="en-US" sz="2000" dirty="0" err="1"/>
              <a:t>miała</a:t>
            </a:r>
            <a:r>
              <a:rPr lang="en-US" sz="2000" dirty="0"/>
              <a:t> </a:t>
            </a:r>
            <a:r>
              <a:rPr lang="en-US" sz="2000" dirty="0" err="1"/>
              <a:t>być</a:t>
            </a:r>
            <a:r>
              <a:rPr lang="en-US" sz="2000" dirty="0"/>
              <a:t> </a:t>
            </a:r>
            <a:r>
              <a:rPr lang="en-US" sz="2000" dirty="0" err="1"/>
              <a:t>wyłącznie</a:t>
            </a:r>
            <a:r>
              <a:rPr lang="en-US" sz="2000" dirty="0"/>
              <a:t> </a:t>
            </a:r>
            <a:r>
              <a:rPr lang="en-US" sz="2000" dirty="0" err="1"/>
              <a:t>rola</a:t>
            </a:r>
            <a:r>
              <a:rPr lang="en-US" sz="2000" dirty="0"/>
              <a:t> </a:t>
            </a:r>
            <a:r>
              <a:rPr lang="en-US" sz="2000" dirty="0" err="1"/>
              <a:t>posłusznej</a:t>
            </a:r>
            <a:r>
              <a:rPr lang="en-US" sz="2000" dirty="0"/>
              <a:t> </a:t>
            </a:r>
            <a:r>
              <a:rPr lang="en-US" sz="2000" dirty="0" err="1"/>
              <a:t>żony</a:t>
            </a:r>
            <a:r>
              <a:rPr lang="en-US" sz="2000" dirty="0"/>
              <a:t>, </a:t>
            </a:r>
            <a:r>
              <a:rPr lang="en-US" sz="2000" dirty="0" err="1"/>
              <a:t>zapobiegliwej</a:t>
            </a:r>
            <a:r>
              <a:rPr lang="en-US" sz="2000" dirty="0"/>
              <a:t> </a:t>
            </a:r>
            <a:r>
              <a:rPr lang="en-US" sz="2000" dirty="0" err="1"/>
              <a:t>gospodyni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opiekuńczej</a:t>
            </a:r>
            <a:r>
              <a:rPr lang="en-US" sz="2000" dirty="0"/>
              <a:t> </a:t>
            </a:r>
            <a:r>
              <a:rPr lang="en-US" sz="2000" dirty="0" err="1"/>
              <a:t>matki</a:t>
            </a:r>
            <a:r>
              <a:rPr lang="en-US" sz="2000" dirty="0"/>
              <a:t>. W </a:t>
            </a:r>
            <a:r>
              <a:rPr lang="en-US" sz="2000" dirty="0" err="1"/>
              <a:t>tym</a:t>
            </a:r>
            <a:r>
              <a:rPr lang="en-US" sz="2000" dirty="0"/>
              <a:t> </a:t>
            </a:r>
            <a:r>
              <a:rPr lang="en-US" sz="2000" dirty="0" err="1"/>
              <a:t>celu</a:t>
            </a:r>
            <a:r>
              <a:rPr lang="en-US" sz="2000" dirty="0"/>
              <a:t> </a:t>
            </a:r>
            <a:r>
              <a:rPr lang="en-US" sz="2000" dirty="0" err="1"/>
              <a:t>należało</a:t>
            </a:r>
            <a:r>
              <a:rPr lang="en-US" sz="2000" dirty="0"/>
              <a:t> </a:t>
            </a:r>
            <a:r>
              <a:rPr lang="en-US" sz="2000" dirty="0" err="1"/>
              <a:t>zawsze</a:t>
            </a:r>
            <a:r>
              <a:rPr lang="en-US" sz="2000" dirty="0"/>
              <a:t> </a:t>
            </a:r>
            <a:r>
              <a:rPr lang="en-US" sz="2000" dirty="0" err="1"/>
              <a:t>mieć</a:t>
            </a:r>
            <a:r>
              <a:rPr lang="en-US" sz="2000" dirty="0"/>
              <a:t> </a:t>
            </a:r>
            <a:r>
              <a:rPr lang="en-US" sz="2000" dirty="0" err="1"/>
              <a:t>córki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oku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do minimum </a:t>
            </a:r>
            <a:r>
              <a:rPr lang="en-US" sz="2000" dirty="0" err="1"/>
              <a:t>ograniczyć</a:t>
            </a:r>
            <a:r>
              <a:rPr lang="en-US" sz="2000" dirty="0"/>
              <a:t> ich </a:t>
            </a:r>
            <a:r>
              <a:rPr lang="en-US" sz="2000" dirty="0" err="1"/>
              <a:t>wyjścia</a:t>
            </a:r>
            <a:r>
              <a:rPr lang="en-US" sz="2000" dirty="0"/>
              <a:t>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en-US" sz="2000" dirty="0" smtClean="0"/>
              <a:t>z </a:t>
            </a:r>
            <a:r>
              <a:rPr lang="en-US" sz="2000" dirty="0" err="1"/>
              <a:t>domu</a:t>
            </a:r>
            <a:r>
              <a:rPr lang="en-US" sz="2000" dirty="0"/>
              <a:t>. Panny </a:t>
            </a:r>
            <a:r>
              <a:rPr lang="en-US" sz="2000" dirty="0" err="1"/>
              <a:t>nie</a:t>
            </a:r>
            <a:r>
              <a:rPr lang="en-US" sz="2000" dirty="0"/>
              <a:t> </a:t>
            </a:r>
            <a:r>
              <a:rPr lang="en-US" sz="2000" dirty="0" err="1"/>
              <a:t>mogły</a:t>
            </a:r>
            <a:r>
              <a:rPr lang="en-US" sz="2000" dirty="0"/>
              <a:t> </a:t>
            </a:r>
            <a:r>
              <a:rPr lang="en-US" sz="2000" dirty="0" err="1"/>
              <a:t>decydować</a:t>
            </a:r>
            <a:r>
              <a:rPr lang="en-US" sz="2000" dirty="0"/>
              <a:t>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en-US" sz="2000" dirty="0" smtClean="0"/>
              <a:t>o </a:t>
            </a:r>
            <a:r>
              <a:rPr lang="en-US" sz="2000" dirty="0" err="1"/>
              <a:t>wyborze</a:t>
            </a:r>
            <a:r>
              <a:rPr lang="en-US" sz="2000" dirty="0"/>
              <a:t> </a:t>
            </a:r>
            <a:r>
              <a:rPr lang="en-US" sz="2000" dirty="0" err="1"/>
              <a:t>swojego</a:t>
            </a:r>
            <a:r>
              <a:rPr lang="en-US" sz="2000" dirty="0"/>
              <a:t> </a:t>
            </a:r>
            <a:r>
              <a:rPr lang="en-US" sz="2000" dirty="0" err="1"/>
              <a:t>męża</a:t>
            </a:r>
            <a:r>
              <a:rPr lang="en-US" sz="2000" dirty="0"/>
              <a:t>, </a:t>
            </a:r>
            <a:r>
              <a:rPr lang="en-US" sz="2000" dirty="0" err="1"/>
              <a:t>także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w </a:t>
            </a:r>
            <a:r>
              <a:rPr lang="en-US" sz="2000" dirty="0" err="1"/>
              <a:t>tej</a:t>
            </a:r>
            <a:r>
              <a:rPr lang="en-US" sz="2000" dirty="0"/>
              <a:t> </a:t>
            </a:r>
            <a:r>
              <a:rPr lang="en-US" sz="2000" dirty="0" err="1"/>
              <a:t>kwestii</a:t>
            </a:r>
            <a:r>
              <a:rPr lang="en-US" sz="2000" dirty="0"/>
              <a:t> </a:t>
            </a:r>
            <a:r>
              <a:rPr lang="en-US" sz="2000" dirty="0" err="1"/>
              <a:t>pozostając</a:t>
            </a:r>
            <a:r>
              <a:rPr lang="en-US" sz="2000" dirty="0"/>
              <a:t> </a:t>
            </a:r>
            <a:r>
              <a:rPr lang="en-US" sz="2000" dirty="0" err="1"/>
              <a:t>zależne</a:t>
            </a:r>
            <a:r>
              <a:rPr lang="en-US" sz="2000" dirty="0"/>
              <a:t> od </a:t>
            </a:r>
            <a:r>
              <a:rPr lang="en-US" sz="2000" dirty="0" err="1"/>
              <a:t>woli</a:t>
            </a:r>
            <a:r>
              <a:rPr lang="en-US" sz="2000" dirty="0"/>
              <a:t> </a:t>
            </a:r>
            <a:r>
              <a:rPr lang="en-US" sz="2000" dirty="0" err="1"/>
              <a:t>rodziców</a:t>
            </a:r>
            <a:r>
              <a:rPr lang="en-US" sz="2000" dirty="0"/>
              <a:t>. </a:t>
            </a:r>
            <a:r>
              <a:rPr lang="en-US" sz="2000" dirty="0" err="1"/>
              <a:t>Przy</a:t>
            </a:r>
            <a:r>
              <a:rPr lang="en-US" sz="2000" dirty="0"/>
              <a:t> </a:t>
            </a:r>
            <a:r>
              <a:rPr lang="en-US" sz="2000" dirty="0" err="1"/>
              <a:t>czym</a:t>
            </a:r>
            <a:r>
              <a:rPr lang="en-US" sz="2000" dirty="0"/>
              <a:t>, </a:t>
            </a:r>
            <a:r>
              <a:rPr lang="en-US" sz="2000" dirty="0" err="1"/>
              <a:t>jeśli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same </a:t>
            </a:r>
            <a:r>
              <a:rPr lang="en-US" sz="2000" dirty="0" err="1"/>
              <a:t>ideały</a:t>
            </a:r>
            <a:r>
              <a:rPr lang="en-US" sz="2000" dirty="0"/>
              <a:t> </a:t>
            </a:r>
            <a:r>
              <a:rPr lang="en-US" sz="2000" dirty="0" err="1"/>
              <a:t>wychowawcze</a:t>
            </a:r>
            <a:r>
              <a:rPr lang="en-US" sz="2000" dirty="0"/>
              <a:t> </a:t>
            </a:r>
            <a:r>
              <a:rPr lang="en-US" sz="2000" dirty="0" err="1"/>
              <a:t>utrzymywały</a:t>
            </a:r>
            <a:r>
              <a:rPr lang="en-US" sz="2000" dirty="0"/>
              <a:t> </a:t>
            </a:r>
            <a:r>
              <a:rPr lang="en-US" sz="2000" dirty="0" err="1"/>
              <a:t>się</a:t>
            </a:r>
            <a:r>
              <a:rPr lang="en-US" sz="2000" dirty="0"/>
              <a:t> w XVI </a:t>
            </a:r>
            <a:r>
              <a:rPr lang="en-US" sz="2000" dirty="0" err="1"/>
              <a:t>i</a:t>
            </a:r>
            <a:r>
              <a:rPr lang="en-US" sz="2000" dirty="0"/>
              <a:t> XVII w., to w </a:t>
            </a:r>
            <a:r>
              <a:rPr lang="en-US" sz="2000" dirty="0" err="1"/>
              <a:t>tej</a:t>
            </a:r>
            <a:r>
              <a:rPr lang="en-US" sz="2000" dirty="0"/>
              <a:t> </a:t>
            </a:r>
            <a:r>
              <a:rPr lang="en-US" sz="2000" dirty="0" err="1"/>
              <a:t>kwestii</a:t>
            </a:r>
            <a:r>
              <a:rPr lang="en-US" sz="2000" dirty="0"/>
              <a:t> w </a:t>
            </a:r>
            <a:r>
              <a:rPr lang="en-US" sz="2000" dirty="0" err="1"/>
              <a:t>połowie</a:t>
            </a:r>
            <a:r>
              <a:rPr lang="en-US" sz="2000" dirty="0"/>
              <a:t> XVII </a:t>
            </a:r>
            <a:r>
              <a:rPr lang="en-US" sz="2000" dirty="0" err="1"/>
              <a:t>stulecia</a:t>
            </a:r>
            <a:r>
              <a:rPr lang="en-US" sz="2000" dirty="0"/>
              <a:t> </a:t>
            </a:r>
            <a:r>
              <a:rPr lang="en-US" sz="2000" dirty="0" err="1"/>
              <a:t>sytuacja</a:t>
            </a:r>
            <a:r>
              <a:rPr lang="en-US" sz="2000" dirty="0"/>
              <a:t> </a:t>
            </a:r>
            <a:r>
              <a:rPr lang="en-US" sz="2000" dirty="0" err="1"/>
              <a:t>zaczęła</a:t>
            </a:r>
            <a:r>
              <a:rPr lang="en-US" sz="2000" dirty="0"/>
              <a:t> </a:t>
            </a:r>
            <a:r>
              <a:rPr lang="en-US" sz="2000" dirty="0" err="1"/>
              <a:t>ulegać</a:t>
            </a:r>
            <a:r>
              <a:rPr lang="en-US" sz="2000" dirty="0"/>
              <a:t> </a:t>
            </a:r>
            <a:r>
              <a:rPr lang="en-US" sz="2000" dirty="0" err="1"/>
              <a:t>zmianie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959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F29F844-713A-4FCF-AAE0-F600375E78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5EC574-A302-4180-8E31-8B5448B8A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E33151-4E5A-4CCB-AF9F-600DAA6E0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b="1"/>
              <a:t>WSPÓŁCZESNOŚĆ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5" name="Obraz 5" descr="Obraz zawierający odzież&#10;&#10;Opis wygenerowany przy bardzo wysokim poziomie pewności">
            <a:extLst>
              <a:ext uri="{FF2B5EF4-FFF2-40B4-BE49-F238E27FC236}">
                <a16:creationId xmlns:a16="http://schemas.microsoft.com/office/drawing/2014/main" id="{23B81557-5D7B-4462-B55C-46007D8B79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5256" y="1784799"/>
            <a:ext cx="4414438" cy="3306567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18B229F-28CD-47CF-B0E5-DDBDED6A8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773" y="1929319"/>
            <a:ext cx="4957554" cy="411744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600" dirty="0" err="1"/>
              <a:t>Współczesna</a:t>
            </a:r>
            <a:r>
              <a:rPr lang="en-US" sz="2600" dirty="0"/>
              <a:t> </a:t>
            </a:r>
            <a:r>
              <a:rPr lang="en-US" sz="2600" dirty="0" err="1"/>
              <a:t>kobieta</a:t>
            </a:r>
            <a:r>
              <a:rPr lang="en-US" sz="2600" dirty="0"/>
              <a:t> jest </a:t>
            </a:r>
            <a:r>
              <a:rPr lang="en-US" sz="2600" dirty="0" err="1"/>
              <a:t>przede</a:t>
            </a:r>
            <a:r>
              <a:rPr lang="en-US" sz="2600" dirty="0"/>
              <a:t> </a:t>
            </a:r>
            <a:r>
              <a:rPr lang="en-US" sz="2600" dirty="0" err="1"/>
              <a:t>wszystkim</a:t>
            </a:r>
            <a:r>
              <a:rPr lang="en-US" sz="2600" dirty="0"/>
              <a:t> </a:t>
            </a:r>
            <a:r>
              <a:rPr lang="en-US" sz="2600" dirty="0" err="1"/>
              <a:t>niezależna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skupiona</a:t>
            </a:r>
            <a:r>
              <a:rPr lang="en-US" sz="2600" dirty="0"/>
              <a:t> </a:t>
            </a:r>
            <a:r>
              <a:rPr lang="pl-PL" sz="2600" dirty="0" smtClean="0"/>
              <a:t/>
            </a:r>
            <a:br>
              <a:rPr lang="pl-PL" sz="2600" dirty="0" smtClean="0"/>
            </a:br>
            <a:r>
              <a:rPr lang="en-US" sz="2600" dirty="0" err="1" smtClean="0"/>
              <a:t>na</a:t>
            </a:r>
            <a:r>
              <a:rPr lang="en-US" sz="2600" dirty="0" smtClean="0"/>
              <a:t> </a:t>
            </a:r>
            <a:r>
              <a:rPr lang="en-US" sz="2600" dirty="0" err="1"/>
              <a:t>karierze</a:t>
            </a:r>
            <a:r>
              <a:rPr lang="en-US" sz="2600" dirty="0"/>
              <a:t>. To </a:t>
            </a:r>
            <a:r>
              <a:rPr lang="en-US" sz="2600" dirty="0" err="1"/>
              <a:t>już</a:t>
            </a:r>
            <a:r>
              <a:rPr lang="en-US" sz="2600" dirty="0"/>
              <a:t> </a:t>
            </a:r>
            <a:r>
              <a:rPr lang="en-US" sz="2600" dirty="0" err="1"/>
              <a:t>nie</a:t>
            </a:r>
            <a:r>
              <a:rPr lang="en-US" sz="2600" dirty="0"/>
              <a:t> </a:t>
            </a:r>
            <a:r>
              <a:rPr lang="en-US" sz="2600" dirty="0" err="1"/>
              <a:t>tylko</a:t>
            </a:r>
            <a:r>
              <a:rPr lang="en-US" sz="2600" dirty="0"/>
              <a:t> </a:t>
            </a:r>
            <a:r>
              <a:rPr lang="en-US" sz="2600" dirty="0" err="1"/>
              <a:t>tradycyjna</a:t>
            </a:r>
            <a:r>
              <a:rPr lang="en-US" sz="2600" dirty="0"/>
              <a:t> </a:t>
            </a:r>
            <a:r>
              <a:rPr lang="en-US" sz="2600" dirty="0" err="1"/>
              <a:t>strażniczka</a:t>
            </a:r>
            <a:r>
              <a:rPr lang="en-US" sz="2600" dirty="0"/>
              <a:t> </a:t>
            </a:r>
            <a:r>
              <a:rPr lang="en-US" sz="2600" dirty="0" err="1"/>
              <a:t>domowego</a:t>
            </a:r>
            <a:r>
              <a:rPr lang="en-US" sz="2600" dirty="0"/>
              <a:t> </a:t>
            </a:r>
            <a:r>
              <a:rPr lang="en-US" sz="2600" dirty="0" err="1"/>
              <a:t>ogniska</a:t>
            </a:r>
            <a:r>
              <a:rPr lang="en-US" sz="2600" dirty="0"/>
              <a:t>. Nie </a:t>
            </a:r>
            <a:r>
              <a:rPr lang="en-US" sz="2600" dirty="0" err="1"/>
              <a:t>chce</a:t>
            </a:r>
            <a:r>
              <a:rPr lang="en-US" sz="2600" dirty="0"/>
              <a:t> </a:t>
            </a:r>
            <a:r>
              <a:rPr lang="en-US" sz="2600" dirty="0" err="1"/>
              <a:t>tylko</a:t>
            </a:r>
            <a:r>
              <a:rPr lang="en-US" sz="2600" dirty="0"/>
              <a:t> </a:t>
            </a:r>
            <a:r>
              <a:rPr lang="en-US" sz="2600" dirty="0" err="1"/>
              <a:t>zajmować</a:t>
            </a:r>
            <a:r>
              <a:rPr lang="en-US" sz="2600" dirty="0"/>
              <a:t> </a:t>
            </a:r>
            <a:r>
              <a:rPr lang="en-US" sz="2600" dirty="0" err="1"/>
              <a:t>się</a:t>
            </a:r>
            <a:r>
              <a:rPr lang="en-US" sz="2600" dirty="0"/>
              <a:t> </a:t>
            </a:r>
            <a:r>
              <a:rPr lang="en-US" sz="2600" dirty="0" err="1"/>
              <a:t>mężem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dziećmi</a:t>
            </a:r>
            <a:r>
              <a:rPr lang="en-US" sz="2600" dirty="0"/>
              <a:t>, </a:t>
            </a:r>
            <a:r>
              <a:rPr lang="en-US" sz="2600" dirty="0" err="1"/>
              <a:t>pełnić</a:t>
            </a:r>
            <a:r>
              <a:rPr lang="en-US" sz="2600" dirty="0"/>
              <a:t> </a:t>
            </a:r>
            <a:r>
              <a:rPr lang="en-US" sz="2600" dirty="0" err="1"/>
              <a:t>wyłącznie</a:t>
            </a:r>
            <a:r>
              <a:rPr lang="en-US" sz="2600" dirty="0"/>
              <a:t> </a:t>
            </a:r>
            <a:r>
              <a:rPr lang="en-US" sz="2600" dirty="0" err="1"/>
              <a:t>rolę</a:t>
            </a:r>
            <a:r>
              <a:rPr lang="en-US" sz="2600" dirty="0"/>
              <a:t> </a:t>
            </a:r>
            <a:r>
              <a:rPr lang="en-US" sz="2600" dirty="0" err="1"/>
              <a:t>gospodyni</a:t>
            </a:r>
            <a:r>
              <a:rPr lang="en-US" sz="2600" dirty="0"/>
              <a:t>. </a:t>
            </a:r>
            <a:r>
              <a:rPr lang="en-US" sz="2600" dirty="0" err="1"/>
              <a:t>Obraz</a:t>
            </a:r>
            <a:r>
              <a:rPr lang="en-US" sz="2600" dirty="0"/>
              <a:t> </a:t>
            </a:r>
            <a:r>
              <a:rPr lang="en-US" sz="2600" dirty="0" err="1"/>
              <a:t>kobiety</a:t>
            </a:r>
            <a:r>
              <a:rPr lang="en-US" sz="2600" dirty="0"/>
              <a:t> w </a:t>
            </a:r>
            <a:r>
              <a:rPr lang="en-US" sz="2600" dirty="0" err="1"/>
              <a:t>rodzinie</a:t>
            </a:r>
            <a:r>
              <a:rPr lang="en-US" sz="2600" dirty="0"/>
              <a:t> </a:t>
            </a:r>
            <a:r>
              <a:rPr lang="en-US" sz="2600" dirty="0" err="1"/>
              <a:t>zmienił</a:t>
            </a:r>
            <a:r>
              <a:rPr lang="en-US" sz="2600" dirty="0"/>
              <a:t> </a:t>
            </a:r>
            <a:r>
              <a:rPr lang="en-US" sz="2600" dirty="0" err="1"/>
              <a:t>się</a:t>
            </a:r>
            <a:r>
              <a:rPr lang="en-US" sz="2600" dirty="0"/>
              <a:t> </a:t>
            </a:r>
            <a:r>
              <a:rPr lang="pl-PL" sz="2600" dirty="0" smtClean="0"/>
              <a:t/>
            </a:r>
            <a:br>
              <a:rPr lang="pl-PL" sz="2600" dirty="0" smtClean="0"/>
            </a:br>
            <a:r>
              <a:rPr lang="en-US" sz="2600" dirty="0" err="1" smtClean="0"/>
              <a:t>i</a:t>
            </a:r>
            <a:r>
              <a:rPr lang="en-US" sz="2600" dirty="0" smtClean="0"/>
              <a:t> </a:t>
            </a:r>
            <a:r>
              <a:rPr lang="en-US" sz="2600" dirty="0" err="1"/>
              <a:t>daleko</a:t>
            </a:r>
            <a:r>
              <a:rPr lang="en-US" sz="2600" dirty="0"/>
              <a:t> </a:t>
            </a:r>
            <a:r>
              <a:rPr lang="en-US" sz="2600" dirty="0" err="1"/>
              <a:t>odbiegł</a:t>
            </a:r>
            <a:r>
              <a:rPr lang="en-US" sz="2600" dirty="0"/>
              <a:t> </a:t>
            </a:r>
            <a:r>
              <a:rPr lang="en-US" sz="2600" dirty="0" err="1"/>
              <a:t>już</a:t>
            </a:r>
            <a:r>
              <a:rPr lang="en-US" sz="2600" dirty="0"/>
              <a:t> od </a:t>
            </a:r>
            <a:r>
              <a:rPr lang="en-US" sz="2600" dirty="0" err="1"/>
              <a:t>tradycyjnych</a:t>
            </a:r>
            <a:r>
              <a:rPr lang="en-US" sz="2600" dirty="0"/>
              <a:t> </a:t>
            </a:r>
            <a:r>
              <a:rPr lang="en-US" sz="2600" dirty="0" err="1"/>
              <a:t>szablonów</a:t>
            </a:r>
            <a:r>
              <a:rPr lang="en-US" sz="2600" dirty="0"/>
              <a:t>. </a:t>
            </a:r>
            <a:br>
              <a:rPr lang="en-US" sz="2600" dirty="0"/>
            </a:b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7026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3200" b="1" smtClean="0"/>
              <a:t>DZIĘKUJEMY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 smtClean="0"/>
              <a:t>Prezentację przygotowały: Małgorzata Bogumił i Marta Petryka </a:t>
            </a:r>
            <a:br>
              <a:rPr lang="pl-PL" sz="1600" dirty="0" smtClean="0"/>
            </a:br>
            <a:r>
              <a:rPr lang="pl-PL" sz="1600" dirty="0" smtClean="0"/>
              <a:t>uczennice klasy III A  PG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07265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dło">
  <a:themeElements>
    <a:clrScheme name="Mydło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Mydło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ydł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12</TotalTime>
  <Words>130</Words>
  <Application>Microsoft Office PowerPoint</Application>
  <PresentationFormat>Panoramiczny</PresentationFormat>
  <Paragraphs>12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0" baseType="lpstr">
      <vt:lpstr>Calibri Light</vt:lpstr>
      <vt:lpstr>Garamond</vt:lpstr>
      <vt:lpstr>Mydło</vt:lpstr>
      <vt:lpstr>KOBIETY  NA PRZESTRZENI WIEKÓW</vt:lpstr>
      <vt:lpstr> PREHISTORIA</vt:lpstr>
      <vt:lpstr>STAROŻYTNOŚĆ</vt:lpstr>
      <vt:lpstr>ŚREDNIOWIECZE</vt:lpstr>
      <vt:lpstr>NOWOŻYTNOŚĆ</vt:lpstr>
      <vt:lpstr>WSPÓŁCZESNOŚĆ</vt:lpstr>
      <vt:lpstr>DZIĘKUJEMY   Prezentację przygotowały: Małgorzata Bogumił i Marta Petryka  uczennice klasy III A  PG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</dc:title>
  <dc:creator/>
  <cp:lastModifiedBy>Polonistyczna</cp:lastModifiedBy>
  <cp:revision>332</cp:revision>
  <dcterms:created xsi:type="dcterms:W3CDTF">2012-08-15T16:54:36Z</dcterms:created>
  <dcterms:modified xsi:type="dcterms:W3CDTF">2019-04-24T12:07:48Z</dcterms:modified>
</cp:coreProperties>
</file>